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303" r:id="rId18"/>
    <p:sldId id="272" r:id="rId19"/>
    <p:sldId id="273" r:id="rId20"/>
    <p:sldId id="274" r:id="rId21"/>
    <p:sldId id="275" r:id="rId22"/>
    <p:sldId id="276" r:id="rId23"/>
    <p:sldId id="277" r:id="rId24"/>
    <p:sldId id="300" r:id="rId25"/>
    <p:sldId id="278" r:id="rId26"/>
    <p:sldId id="279" r:id="rId27"/>
    <p:sldId id="280" r:id="rId28"/>
    <p:sldId id="281" r:id="rId29"/>
    <p:sldId id="305" r:id="rId30"/>
    <p:sldId id="283" r:id="rId31"/>
    <p:sldId id="284" r:id="rId32"/>
    <p:sldId id="301" r:id="rId33"/>
    <p:sldId id="302" r:id="rId34"/>
    <p:sldId id="304" r:id="rId35"/>
    <p:sldId id="285" r:id="rId36"/>
    <p:sldId id="286" r:id="rId37"/>
    <p:sldId id="287" r:id="rId38"/>
    <p:sldId id="288" r:id="rId39"/>
    <p:sldId id="289" r:id="rId40"/>
    <p:sldId id="290" r:id="rId41"/>
    <p:sldId id="291" r:id="rId42"/>
    <p:sldId id="292" r:id="rId43"/>
    <p:sldId id="282" r:id="rId44"/>
    <p:sldId id="293" r:id="rId45"/>
    <p:sldId id="294" r:id="rId46"/>
    <p:sldId id="295" r:id="rId47"/>
    <p:sldId id="296" r:id="rId48"/>
    <p:sldId id="297" r:id="rId49"/>
    <p:sldId id="298" r:id="rId50"/>
  </p:sldIdLst>
  <p:sldSz cx="9144000" cy="5143500" type="screen16x9"/>
  <p:notesSz cx="6858000" cy="9144000"/>
  <p:embeddedFontLst>
    <p:embeddedFont>
      <p:font typeface="Roboto" panose="020B0604020202020204" charset="0"/>
      <p:regular r:id="rId52"/>
      <p:bold r:id="rId53"/>
      <p:italic r:id="rId54"/>
      <p:boldItalic r:id="rId55"/>
    </p:embeddedFont>
    <p:embeddedFont>
      <p:font typeface="Satisfy" panose="020B0604020202020204" charset="0"/>
      <p:regular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7" d="100"/>
          <a:sy n="97" d="100"/>
        </p:scale>
        <p:origin x="786" y="7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b4c4f068d2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b4c4f068d2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b4c4f068d2_0_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b4c4f068d2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b4c4f068d2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b4c4f068d2_0_1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b4b974c151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b4b974c151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b4b974c151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b4b974c151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b4b974c15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b4b974c15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b4b974c15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b4b974c151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b4b974c15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b4b974c151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87631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b4b974c151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b4b974c151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b54f1525b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b54f1525b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b4c4f068d2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b4c4f068d2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b54f1525b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b54f1525b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b54f1525bc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b54f1525bc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b54f1525b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b54f1525b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b54f1525bc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b54f1525bc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b54f1525bc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b54f1525bc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472710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b54f1525bc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b54f1525bc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b54f1525bc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b54f1525bc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b54f1525bc_0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b54f1525bc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b54f1525bc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b54f1525bc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78c03d510b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78c03d510b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8721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b4c4f068d2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b4c4f068d2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b564bb970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b564bb970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b564bb9707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b564bb9707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b564bb9707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b564bb9707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b564bb9707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b564bb9707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b564bb9707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b564bb9707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b60d0c40b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b60d0c40b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b60d0c40b2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b60d0c40b2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78c03d510b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0" name="Google Shape;430;g78c03d510b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b60d0c40b2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b60d0c40b2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78c03d510b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4" name="Google Shape;444;g78c03d510b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b4c4f068d2_0_1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b4c4f068d2_0_1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78c03d510b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78c03d510b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78c03d510b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78c03d510b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78c03d510b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78c03d510b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78c03d510b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9" name="Google Shape;479;g78c03d510b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78c03d510b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78c03d510b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78c03d510b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2" name="Google Shape;502;g78c03d510b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78c03d510b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0" name="Google Shape;510;g78c03d510b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b4c4f068d2_0_2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b4c4f068d2_0_2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b4c4f068d2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b4c4f068d2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b4f85d9b8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b4f85d9b8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b4c4f068d2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b4c4f068d2_0_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b4c4f068d2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b4c4f068d2_0_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flipH="1">
            <a:off x="8246400" y="4245875"/>
            <a:ext cx="897600" cy="897600"/>
          </a:xfrm>
          <a:prstGeom prst="round1Rect">
            <a:avLst>
              <a:gd name="adj" fmla="val 16667"/>
            </a:avLst>
          </a:prstGeom>
          <a:solidFill>
            <a:schemeClr val="lt1">
              <a:alpha val="680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390525" y="1819275"/>
            <a:ext cx="8222100" cy="933600"/>
          </a:xfrm>
          <a:prstGeom prst="rect">
            <a:avLst/>
          </a:prstGeom>
        </p:spPr>
        <p:txBody>
          <a:bodyPr spcFirstLastPara="1" wrap="square" lIns="91425" tIns="91425" rIns="91425" bIns="91425" anchor="b"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3" name="Google Shape;13;p2"/>
          <p:cNvSpPr txBox="1">
            <a:spLocks noGrp="1"/>
          </p:cNvSpPr>
          <p:nvPr>
            <p:ph type="subTitle" idx="1"/>
          </p:nvPr>
        </p:nvSpPr>
        <p:spPr>
          <a:xfrm>
            <a:off x="390525" y="2789130"/>
            <a:ext cx="8222100" cy="4329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p2"/>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57"/>
        <p:cNvGrpSpPr/>
        <p:nvPr/>
      </p:nvGrpSpPr>
      <p:grpSpPr>
        <a:xfrm>
          <a:off x="0" y="0"/>
          <a:ext cx="0" cy="0"/>
          <a:chOff x="0" y="0"/>
          <a:chExt cx="0" cy="0"/>
        </a:xfrm>
      </p:grpSpPr>
      <p:sp>
        <p:nvSpPr>
          <p:cNvPr id="58" name="Google Shape;58;p11"/>
          <p:cNvSpPr txBox="1">
            <a:spLocks noGrp="1"/>
          </p:cNvSpPr>
          <p:nvPr>
            <p:ph type="title" hasCustomPrompt="1"/>
          </p:nvPr>
        </p:nvSpPr>
        <p:spPr>
          <a:xfrm>
            <a:off x="475500" y="1258525"/>
            <a:ext cx="8222100" cy="19635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dk2"/>
              </a:buClr>
              <a:buSzPts val="12000"/>
              <a:buNone/>
              <a:defRPr sz="12000">
                <a:solidFill>
                  <a:schemeClr val="dk2"/>
                </a:solidFill>
              </a:defRPr>
            </a:lvl1pPr>
            <a:lvl2pPr lvl="1" algn="ctr">
              <a:spcBef>
                <a:spcPts val="0"/>
              </a:spcBef>
              <a:spcAft>
                <a:spcPts val="0"/>
              </a:spcAft>
              <a:buClr>
                <a:schemeClr val="dk2"/>
              </a:buClr>
              <a:buSzPts val="12000"/>
              <a:buNone/>
              <a:defRPr sz="12000">
                <a:solidFill>
                  <a:schemeClr val="dk2"/>
                </a:solidFill>
              </a:defRPr>
            </a:lvl2pPr>
            <a:lvl3pPr lvl="2" algn="ctr">
              <a:spcBef>
                <a:spcPts val="0"/>
              </a:spcBef>
              <a:spcAft>
                <a:spcPts val="0"/>
              </a:spcAft>
              <a:buClr>
                <a:schemeClr val="dk2"/>
              </a:buClr>
              <a:buSzPts val="12000"/>
              <a:buNone/>
              <a:defRPr sz="12000">
                <a:solidFill>
                  <a:schemeClr val="dk2"/>
                </a:solidFill>
              </a:defRPr>
            </a:lvl3pPr>
            <a:lvl4pPr lvl="3" algn="ctr">
              <a:spcBef>
                <a:spcPts val="0"/>
              </a:spcBef>
              <a:spcAft>
                <a:spcPts val="0"/>
              </a:spcAft>
              <a:buClr>
                <a:schemeClr val="dk2"/>
              </a:buClr>
              <a:buSzPts val="12000"/>
              <a:buNone/>
              <a:defRPr sz="12000">
                <a:solidFill>
                  <a:schemeClr val="dk2"/>
                </a:solidFill>
              </a:defRPr>
            </a:lvl4pPr>
            <a:lvl5pPr lvl="4" algn="ctr">
              <a:spcBef>
                <a:spcPts val="0"/>
              </a:spcBef>
              <a:spcAft>
                <a:spcPts val="0"/>
              </a:spcAft>
              <a:buClr>
                <a:schemeClr val="dk2"/>
              </a:buClr>
              <a:buSzPts val="12000"/>
              <a:buNone/>
              <a:defRPr sz="12000">
                <a:solidFill>
                  <a:schemeClr val="dk2"/>
                </a:solidFill>
              </a:defRPr>
            </a:lvl5pPr>
            <a:lvl6pPr lvl="5" algn="ctr">
              <a:spcBef>
                <a:spcPts val="0"/>
              </a:spcBef>
              <a:spcAft>
                <a:spcPts val="0"/>
              </a:spcAft>
              <a:buClr>
                <a:schemeClr val="dk2"/>
              </a:buClr>
              <a:buSzPts val="12000"/>
              <a:buNone/>
              <a:defRPr sz="12000">
                <a:solidFill>
                  <a:schemeClr val="dk2"/>
                </a:solidFill>
              </a:defRPr>
            </a:lvl6pPr>
            <a:lvl7pPr lvl="6" algn="ctr">
              <a:spcBef>
                <a:spcPts val="0"/>
              </a:spcBef>
              <a:spcAft>
                <a:spcPts val="0"/>
              </a:spcAft>
              <a:buClr>
                <a:schemeClr val="dk2"/>
              </a:buClr>
              <a:buSzPts val="12000"/>
              <a:buNone/>
              <a:defRPr sz="12000">
                <a:solidFill>
                  <a:schemeClr val="dk2"/>
                </a:solidFill>
              </a:defRPr>
            </a:lvl7pPr>
            <a:lvl8pPr lvl="7" algn="ctr">
              <a:spcBef>
                <a:spcPts val="0"/>
              </a:spcBef>
              <a:spcAft>
                <a:spcPts val="0"/>
              </a:spcAft>
              <a:buClr>
                <a:schemeClr val="dk2"/>
              </a:buClr>
              <a:buSzPts val="12000"/>
              <a:buNone/>
              <a:defRPr sz="12000">
                <a:solidFill>
                  <a:schemeClr val="dk2"/>
                </a:solidFill>
              </a:defRPr>
            </a:lvl8pPr>
            <a:lvl9pPr lvl="8"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a:spLocks noGrp="1"/>
          </p:cNvSpPr>
          <p:nvPr>
            <p:ph type="body" idx="1"/>
          </p:nvPr>
        </p:nvSpPr>
        <p:spPr>
          <a:xfrm>
            <a:off x="475500" y="3304625"/>
            <a:ext cx="82221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60" name="Google Shape;60;p11"/>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61"/>
        <p:cNvGrpSpPr/>
        <p:nvPr/>
      </p:nvGrpSpPr>
      <p:grpSpPr>
        <a:xfrm>
          <a:off x="0" y="0"/>
          <a:ext cx="0" cy="0"/>
          <a:chOff x="0" y="0"/>
          <a:chExt cx="0" cy="0"/>
        </a:xfrm>
      </p:grpSpPr>
      <p:sp>
        <p:nvSpPr>
          <p:cNvPr id="62" name="Google Shape;62;p12"/>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460950" y="2065350"/>
            <a:ext cx="8222100" cy="1012800"/>
          </a:xfrm>
          <a:prstGeom prst="rect">
            <a:avLst/>
          </a:prstGeom>
        </p:spPr>
        <p:txBody>
          <a:bodyPr spcFirstLastPara="1" wrap="square" lIns="91425" tIns="91425" rIns="91425" bIns="91425" anchor="ctr" anchorCtr="0">
            <a:no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a:endParaRPr/>
          </a:p>
        </p:txBody>
      </p:sp>
      <p:sp>
        <p:nvSpPr>
          <p:cNvPr id="17" name="Google Shape;17;p3"/>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4"/>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4"/>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2" name="Google Shape;22;p4"/>
          <p:cNvSpPr txBox="1">
            <a:spLocks noGrp="1"/>
          </p:cNvSpPr>
          <p:nvPr>
            <p:ph type="body" idx="1"/>
          </p:nvPr>
        </p:nvSpPr>
        <p:spPr>
          <a:xfrm>
            <a:off x="471900" y="1919075"/>
            <a:ext cx="8222100" cy="27102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3" name="Google Shape;23;p4"/>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
        <p:cNvGrpSpPr/>
        <p:nvPr/>
      </p:nvGrpSpPr>
      <p:grpSpPr>
        <a:xfrm>
          <a:off x="0" y="0"/>
          <a:ext cx="0" cy="0"/>
          <a:chOff x="0" y="0"/>
          <a:chExt cx="0" cy="0"/>
        </a:xfrm>
      </p:grpSpPr>
      <p:sp>
        <p:nvSpPr>
          <p:cNvPr id="25" name="Google Shape;25;p5"/>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5"/>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8" name="Google Shape;28;p5"/>
          <p:cNvSpPr txBox="1">
            <a:spLocks noGrp="1"/>
          </p:cNvSpPr>
          <p:nvPr>
            <p:ph type="body" idx="1"/>
          </p:nvPr>
        </p:nvSpPr>
        <p:spPr>
          <a:xfrm>
            <a:off x="471900" y="1919075"/>
            <a:ext cx="3999900" cy="27102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9" name="Google Shape;29;p5"/>
          <p:cNvSpPr txBox="1">
            <a:spLocks noGrp="1"/>
          </p:cNvSpPr>
          <p:nvPr>
            <p:ph type="body" idx="2"/>
          </p:nvPr>
        </p:nvSpPr>
        <p:spPr>
          <a:xfrm>
            <a:off x="4694250" y="1919075"/>
            <a:ext cx="3999900" cy="27102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0" name="Google Shape;30;p5"/>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6"/>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6"/>
          <p:cNvSpPr txBox="1">
            <a:spLocks noGrp="1"/>
          </p:cNvSpPr>
          <p:nvPr>
            <p:ph type="title"/>
          </p:nvPr>
        </p:nvSpPr>
        <p:spPr>
          <a:xfrm>
            <a:off x="98250" y="16350"/>
            <a:ext cx="8826600" cy="602700"/>
          </a:xfrm>
          <a:prstGeom prst="rect">
            <a:avLst/>
          </a:prstGeom>
        </p:spPr>
        <p:txBody>
          <a:bodyPr spcFirstLastPara="1" wrap="square" lIns="91425" tIns="91425" rIns="91425" bIns="91425" anchor="ctr" anchorCtr="0">
            <a:noAutofit/>
          </a:bodyPr>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a:endParaRPr/>
          </a:p>
        </p:txBody>
      </p:sp>
      <p:sp>
        <p:nvSpPr>
          <p:cNvPr id="35" name="Google Shape;35;p6"/>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7"/>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7"/>
          <p:cNvSpPr txBox="1">
            <a:spLocks noGrp="1"/>
          </p:cNvSpPr>
          <p:nvPr>
            <p:ph type="title"/>
          </p:nvPr>
        </p:nvSpPr>
        <p:spPr>
          <a:xfrm>
            <a:off x="226078" y="357800"/>
            <a:ext cx="2808000" cy="9534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0" name="Google Shape;40;p7"/>
          <p:cNvSpPr txBox="1">
            <a:spLocks noGrp="1"/>
          </p:cNvSpPr>
          <p:nvPr>
            <p:ph type="body" idx="1"/>
          </p:nvPr>
        </p:nvSpPr>
        <p:spPr>
          <a:xfrm>
            <a:off x="226075" y="1465800"/>
            <a:ext cx="2808000" cy="31635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chemeClr val="lt1"/>
              </a:buClr>
              <a:buSzPts val="1200"/>
              <a:buChar char="●"/>
              <a:defRPr sz="1200">
                <a:solidFill>
                  <a:schemeClr val="lt1"/>
                </a:solidFill>
              </a:defRPr>
            </a:lvl1pPr>
            <a:lvl2pPr marL="914400" lvl="1" indent="-304800">
              <a:spcBef>
                <a:spcPts val="1600"/>
              </a:spcBef>
              <a:spcAft>
                <a:spcPts val="0"/>
              </a:spcAft>
              <a:buClr>
                <a:schemeClr val="lt1"/>
              </a:buClr>
              <a:buSzPts val="1200"/>
              <a:buChar char="○"/>
              <a:defRPr sz="1200">
                <a:solidFill>
                  <a:schemeClr val="lt1"/>
                </a:solidFill>
              </a:defRPr>
            </a:lvl2pPr>
            <a:lvl3pPr marL="1371600" lvl="2" indent="-304800">
              <a:spcBef>
                <a:spcPts val="1600"/>
              </a:spcBef>
              <a:spcAft>
                <a:spcPts val="0"/>
              </a:spcAft>
              <a:buClr>
                <a:schemeClr val="lt1"/>
              </a:buClr>
              <a:buSzPts val="1200"/>
              <a:buChar char="■"/>
              <a:defRPr sz="1200">
                <a:solidFill>
                  <a:schemeClr val="lt1"/>
                </a:solidFill>
              </a:defRPr>
            </a:lvl3pPr>
            <a:lvl4pPr marL="1828800" lvl="3" indent="-304800">
              <a:spcBef>
                <a:spcPts val="1600"/>
              </a:spcBef>
              <a:spcAft>
                <a:spcPts val="0"/>
              </a:spcAft>
              <a:buClr>
                <a:schemeClr val="lt1"/>
              </a:buClr>
              <a:buSzPts val="1200"/>
              <a:buChar char="●"/>
              <a:defRPr sz="1200">
                <a:solidFill>
                  <a:schemeClr val="lt1"/>
                </a:solidFill>
              </a:defRPr>
            </a:lvl4pPr>
            <a:lvl5pPr marL="2286000" lvl="4" indent="-304800">
              <a:spcBef>
                <a:spcPts val="1600"/>
              </a:spcBef>
              <a:spcAft>
                <a:spcPts val="0"/>
              </a:spcAft>
              <a:buClr>
                <a:schemeClr val="lt1"/>
              </a:buClr>
              <a:buSzPts val="1200"/>
              <a:buChar char="○"/>
              <a:defRPr sz="1200">
                <a:solidFill>
                  <a:schemeClr val="lt1"/>
                </a:solidFill>
              </a:defRPr>
            </a:lvl5pPr>
            <a:lvl6pPr marL="2743200" lvl="5" indent="-304800">
              <a:spcBef>
                <a:spcPts val="1600"/>
              </a:spcBef>
              <a:spcAft>
                <a:spcPts val="0"/>
              </a:spcAft>
              <a:buClr>
                <a:schemeClr val="lt1"/>
              </a:buClr>
              <a:buSzPts val="1200"/>
              <a:buChar char="■"/>
              <a:defRPr sz="1200">
                <a:solidFill>
                  <a:schemeClr val="lt1"/>
                </a:solidFill>
              </a:defRPr>
            </a:lvl6pPr>
            <a:lvl7pPr marL="3200400" lvl="6" indent="-304800">
              <a:spcBef>
                <a:spcPts val="1600"/>
              </a:spcBef>
              <a:spcAft>
                <a:spcPts val="0"/>
              </a:spcAft>
              <a:buClr>
                <a:schemeClr val="lt1"/>
              </a:buClr>
              <a:buSzPts val="1200"/>
              <a:buChar char="●"/>
              <a:defRPr sz="1200">
                <a:solidFill>
                  <a:schemeClr val="lt1"/>
                </a:solidFill>
              </a:defRPr>
            </a:lvl7pPr>
            <a:lvl8pPr marL="3657600" lvl="7" indent="-304800">
              <a:spcBef>
                <a:spcPts val="1600"/>
              </a:spcBef>
              <a:spcAft>
                <a:spcPts val="0"/>
              </a:spcAft>
              <a:buClr>
                <a:schemeClr val="lt1"/>
              </a:buClr>
              <a:buSzPts val="1200"/>
              <a:buChar char="○"/>
              <a:defRPr sz="1200">
                <a:solidFill>
                  <a:schemeClr val="lt1"/>
                </a:solidFill>
              </a:defRPr>
            </a:lvl8pPr>
            <a:lvl9pPr marL="4114800" lvl="8" indent="-304800">
              <a:spcBef>
                <a:spcPts val="1600"/>
              </a:spcBef>
              <a:spcAft>
                <a:spcPts val="1600"/>
              </a:spcAft>
              <a:buClr>
                <a:schemeClr val="lt1"/>
              </a:buClr>
              <a:buSzPts val="1200"/>
              <a:buChar char="■"/>
              <a:defRPr sz="1200">
                <a:solidFill>
                  <a:schemeClr val="lt1"/>
                </a:solidFill>
              </a:defRPr>
            </a:lvl9pPr>
          </a:lstStyle>
          <a:p>
            <a:endParaRPr/>
          </a:p>
        </p:txBody>
      </p:sp>
      <p:sp>
        <p:nvSpPr>
          <p:cNvPr id="41" name="Google Shape;41;p7"/>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490250" y="488250"/>
            <a:ext cx="62271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6000"/>
              <a:buNone/>
              <a:defRPr sz="6000"/>
            </a:lvl1pPr>
            <a:lvl2pPr lvl="1">
              <a:spcBef>
                <a:spcPts val="0"/>
              </a:spcBef>
              <a:spcAft>
                <a:spcPts val="0"/>
              </a:spcAft>
              <a:buSzPts val="6000"/>
              <a:buNone/>
              <a:defRPr sz="6000"/>
            </a:lvl2pPr>
            <a:lvl3pPr lvl="2">
              <a:spcBef>
                <a:spcPts val="0"/>
              </a:spcBef>
              <a:spcAft>
                <a:spcPts val="0"/>
              </a:spcAft>
              <a:buSzPts val="6000"/>
              <a:buNone/>
              <a:defRPr sz="6000"/>
            </a:lvl3pPr>
            <a:lvl4pPr lvl="3">
              <a:spcBef>
                <a:spcPts val="0"/>
              </a:spcBef>
              <a:spcAft>
                <a:spcPts val="0"/>
              </a:spcAft>
              <a:buSzPts val="6000"/>
              <a:buNone/>
              <a:defRPr sz="6000"/>
            </a:lvl4pPr>
            <a:lvl5pPr lvl="4">
              <a:spcBef>
                <a:spcPts val="0"/>
              </a:spcBef>
              <a:spcAft>
                <a:spcPts val="0"/>
              </a:spcAft>
              <a:buSzPts val="6000"/>
              <a:buNone/>
              <a:defRPr sz="6000"/>
            </a:lvl5pPr>
            <a:lvl6pPr lvl="5">
              <a:spcBef>
                <a:spcPts val="0"/>
              </a:spcBef>
              <a:spcAft>
                <a:spcPts val="0"/>
              </a:spcAft>
              <a:buSzPts val="6000"/>
              <a:buNone/>
              <a:defRPr sz="6000"/>
            </a:lvl6pPr>
            <a:lvl7pPr lvl="6">
              <a:spcBef>
                <a:spcPts val="0"/>
              </a:spcBef>
              <a:spcAft>
                <a:spcPts val="0"/>
              </a:spcAft>
              <a:buSzPts val="6000"/>
              <a:buNone/>
              <a:defRPr sz="6000"/>
            </a:lvl7pPr>
            <a:lvl8pPr lvl="7">
              <a:spcBef>
                <a:spcPts val="0"/>
              </a:spcBef>
              <a:spcAft>
                <a:spcPts val="0"/>
              </a:spcAft>
              <a:buSzPts val="6000"/>
              <a:buNone/>
              <a:defRPr sz="6000"/>
            </a:lvl8pPr>
            <a:lvl9pPr lvl="8">
              <a:spcBef>
                <a:spcPts val="0"/>
              </a:spcBef>
              <a:spcAft>
                <a:spcPts val="0"/>
              </a:spcAft>
              <a:buSzPts val="6000"/>
              <a:buNone/>
              <a:defRPr sz="6000"/>
            </a:lvl9pPr>
          </a:lstStyle>
          <a:p>
            <a:endParaRPr/>
          </a:p>
        </p:txBody>
      </p:sp>
      <p:sp>
        <p:nvSpPr>
          <p:cNvPr id="44" name="Google Shape;44;p8"/>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dk2"/>
              </a:buClr>
              <a:buSzPts val="4200"/>
              <a:buNone/>
              <a:defRPr sz="4200">
                <a:solidFill>
                  <a:schemeClr val="dk2"/>
                </a:solidFill>
              </a:defRPr>
            </a:lvl1pPr>
            <a:lvl2pPr lvl="1" algn="ctr">
              <a:spcBef>
                <a:spcPts val="0"/>
              </a:spcBef>
              <a:spcAft>
                <a:spcPts val="0"/>
              </a:spcAft>
              <a:buClr>
                <a:schemeClr val="dk2"/>
              </a:buClr>
              <a:buSzPts val="4200"/>
              <a:buNone/>
              <a:defRPr sz="4200">
                <a:solidFill>
                  <a:schemeClr val="dk2"/>
                </a:solidFill>
              </a:defRPr>
            </a:lvl2pPr>
            <a:lvl3pPr lvl="2" algn="ctr">
              <a:spcBef>
                <a:spcPts val="0"/>
              </a:spcBef>
              <a:spcAft>
                <a:spcPts val="0"/>
              </a:spcAft>
              <a:buClr>
                <a:schemeClr val="dk2"/>
              </a:buClr>
              <a:buSzPts val="4200"/>
              <a:buNone/>
              <a:defRPr sz="4200">
                <a:solidFill>
                  <a:schemeClr val="dk2"/>
                </a:solidFill>
              </a:defRPr>
            </a:lvl3pPr>
            <a:lvl4pPr lvl="3" algn="ctr">
              <a:spcBef>
                <a:spcPts val="0"/>
              </a:spcBef>
              <a:spcAft>
                <a:spcPts val="0"/>
              </a:spcAft>
              <a:buClr>
                <a:schemeClr val="dk2"/>
              </a:buClr>
              <a:buSzPts val="4200"/>
              <a:buNone/>
              <a:defRPr sz="4200">
                <a:solidFill>
                  <a:schemeClr val="dk2"/>
                </a:solidFill>
              </a:defRPr>
            </a:lvl4pPr>
            <a:lvl5pPr lvl="4" algn="ctr">
              <a:spcBef>
                <a:spcPts val="0"/>
              </a:spcBef>
              <a:spcAft>
                <a:spcPts val="0"/>
              </a:spcAft>
              <a:buClr>
                <a:schemeClr val="dk2"/>
              </a:buClr>
              <a:buSzPts val="4200"/>
              <a:buNone/>
              <a:defRPr sz="4200">
                <a:solidFill>
                  <a:schemeClr val="dk2"/>
                </a:solidFill>
              </a:defRPr>
            </a:lvl5pPr>
            <a:lvl6pPr lvl="5" algn="ctr">
              <a:spcBef>
                <a:spcPts val="0"/>
              </a:spcBef>
              <a:spcAft>
                <a:spcPts val="0"/>
              </a:spcAft>
              <a:buClr>
                <a:schemeClr val="dk2"/>
              </a:buClr>
              <a:buSzPts val="4200"/>
              <a:buNone/>
              <a:defRPr sz="4200">
                <a:solidFill>
                  <a:schemeClr val="dk2"/>
                </a:solidFill>
              </a:defRPr>
            </a:lvl6pPr>
            <a:lvl7pPr lvl="6" algn="ctr">
              <a:spcBef>
                <a:spcPts val="0"/>
              </a:spcBef>
              <a:spcAft>
                <a:spcPts val="0"/>
              </a:spcAft>
              <a:buClr>
                <a:schemeClr val="dk2"/>
              </a:buClr>
              <a:buSzPts val="4200"/>
              <a:buNone/>
              <a:defRPr sz="4200">
                <a:solidFill>
                  <a:schemeClr val="dk2"/>
                </a:solidFill>
              </a:defRPr>
            </a:lvl7pPr>
            <a:lvl8pPr lvl="7" algn="ctr">
              <a:spcBef>
                <a:spcPts val="0"/>
              </a:spcBef>
              <a:spcAft>
                <a:spcPts val="0"/>
              </a:spcAft>
              <a:buClr>
                <a:schemeClr val="dk2"/>
              </a:buClr>
              <a:buSzPts val="4200"/>
              <a:buNone/>
              <a:defRPr sz="4200">
                <a:solidFill>
                  <a:schemeClr val="dk2"/>
                </a:solidFill>
              </a:defRPr>
            </a:lvl8pPr>
            <a:lvl9pPr lvl="8" algn="ctr">
              <a:spcBef>
                <a:spcPts val="0"/>
              </a:spcBef>
              <a:spcAft>
                <a:spcPts val="0"/>
              </a:spcAft>
              <a:buClr>
                <a:schemeClr val="dk2"/>
              </a:buClr>
              <a:buSzPts val="4200"/>
              <a:buNone/>
              <a:defRPr sz="4200">
                <a:solidFill>
                  <a:schemeClr val="dk2"/>
                </a:solidFill>
              </a:defRPr>
            </a:lvl9pPr>
          </a:lstStyle>
          <a:p>
            <a:endParaRPr/>
          </a:p>
        </p:txBody>
      </p:sp>
      <p:sp>
        <p:nvSpPr>
          <p:cNvPr id="49" name="Google Shape;49;p9"/>
          <p:cNvSpPr txBox="1">
            <a:spLocks noGrp="1"/>
          </p:cNvSpPr>
          <p:nvPr>
            <p:ph type="subTitle" idx="1"/>
          </p:nvPr>
        </p:nvSpPr>
        <p:spPr>
          <a:xfrm>
            <a:off x="265500" y="2779467"/>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0" name="Google Shape;50;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51" name="Google Shape;51;p9"/>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2"/>
        <p:cNvGrpSpPr/>
        <p:nvPr/>
      </p:nvGrpSpPr>
      <p:grpSpPr>
        <a:xfrm>
          <a:off x="0" y="0"/>
          <a:ext cx="0" cy="0"/>
          <a:chOff x="0" y="0"/>
          <a:chExt cx="0" cy="0"/>
        </a:xfrm>
      </p:grpSpPr>
      <p:sp>
        <p:nvSpPr>
          <p:cNvPr id="53" name="Google Shape;53;p10"/>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0"/>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10"/>
          <p:cNvSpPr txBox="1">
            <a:spLocks noGrp="1"/>
          </p:cNvSpPr>
          <p:nvPr>
            <p:ph type="body" idx="1"/>
          </p:nvPr>
        </p:nvSpPr>
        <p:spPr>
          <a:xfrm>
            <a:off x="57150" y="4696825"/>
            <a:ext cx="8382000" cy="4467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56" name="Google Shape;56;p10"/>
          <p:cNvSpPr txBox="1">
            <a:spLocks noGrp="1"/>
          </p:cNvSpPr>
          <p:nvPr>
            <p:ph type="sldNum" idx="12"/>
          </p:nvPr>
        </p:nvSpPr>
        <p:spPr>
          <a:xfrm>
            <a:off x="8523541" y="4695623"/>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pt-PT"/>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a:endParaRPr/>
          </a:p>
        </p:txBody>
      </p:sp>
      <p:sp>
        <p:nvSpPr>
          <p:cNvPr id="7" name="Google Shape;7;p1"/>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marL="914400" lvl="1"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2pPr>
            <a:lvl3pPr marL="1371600" lvl="2"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3pPr>
            <a:lvl4pPr marL="1828800" lvl="3"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4pPr>
            <a:lvl5pPr marL="2286000" lvl="4"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5pPr>
            <a:lvl6pPr marL="2743200" lvl="5"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6pPr>
            <a:lvl7pPr marL="3200400" lvl="6"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7pPr>
            <a:lvl8pPr marL="3657600" lvl="7" indent="-31750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8pPr>
            <a:lvl9pPr marL="4114800" lvl="8" indent="-317500">
              <a:lnSpc>
                <a:spcPct val="115000"/>
              </a:lnSpc>
              <a:spcBef>
                <a:spcPts val="1600"/>
              </a:spcBef>
              <a:spcAft>
                <a:spcPts val="1600"/>
              </a:spcAft>
              <a:buClr>
                <a:schemeClr val="lt2"/>
              </a:buClr>
              <a:buSzPts val="1400"/>
              <a:buFont typeface="Roboto"/>
              <a:buChar char="■"/>
              <a:defRPr>
                <a:solidFill>
                  <a:schemeClr val="lt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2"/>
                </a:solidFill>
                <a:latin typeface="Roboto"/>
                <a:ea typeface="Roboto"/>
                <a:cs typeface="Roboto"/>
                <a:sym typeface="Roboto"/>
              </a:defRPr>
            </a:lvl1pPr>
            <a:lvl2pPr lvl="1" algn="r">
              <a:buNone/>
              <a:defRPr sz="1000">
                <a:solidFill>
                  <a:schemeClr val="lt2"/>
                </a:solidFill>
                <a:latin typeface="Roboto"/>
                <a:ea typeface="Roboto"/>
                <a:cs typeface="Roboto"/>
                <a:sym typeface="Roboto"/>
              </a:defRPr>
            </a:lvl2pPr>
            <a:lvl3pPr lvl="2" algn="r">
              <a:buNone/>
              <a:defRPr sz="1000">
                <a:solidFill>
                  <a:schemeClr val="lt2"/>
                </a:solidFill>
                <a:latin typeface="Roboto"/>
                <a:ea typeface="Roboto"/>
                <a:cs typeface="Roboto"/>
                <a:sym typeface="Roboto"/>
              </a:defRPr>
            </a:lvl3pPr>
            <a:lvl4pPr lvl="3" algn="r">
              <a:buNone/>
              <a:defRPr sz="1000">
                <a:solidFill>
                  <a:schemeClr val="lt2"/>
                </a:solidFill>
                <a:latin typeface="Roboto"/>
                <a:ea typeface="Roboto"/>
                <a:cs typeface="Roboto"/>
                <a:sym typeface="Roboto"/>
              </a:defRPr>
            </a:lvl4pPr>
            <a:lvl5pPr lvl="4" algn="r">
              <a:buNone/>
              <a:defRPr sz="1000">
                <a:solidFill>
                  <a:schemeClr val="lt2"/>
                </a:solidFill>
                <a:latin typeface="Roboto"/>
                <a:ea typeface="Roboto"/>
                <a:cs typeface="Roboto"/>
                <a:sym typeface="Roboto"/>
              </a:defRPr>
            </a:lvl5pPr>
            <a:lvl6pPr lvl="5" algn="r">
              <a:buNone/>
              <a:defRPr sz="1000">
                <a:solidFill>
                  <a:schemeClr val="lt2"/>
                </a:solidFill>
                <a:latin typeface="Roboto"/>
                <a:ea typeface="Roboto"/>
                <a:cs typeface="Roboto"/>
                <a:sym typeface="Roboto"/>
              </a:defRPr>
            </a:lvl6pPr>
            <a:lvl7pPr lvl="6" algn="r">
              <a:buNone/>
              <a:defRPr sz="1000">
                <a:solidFill>
                  <a:schemeClr val="lt2"/>
                </a:solidFill>
                <a:latin typeface="Roboto"/>
                <a:ea typeface="Roboto"/>
                <a:cs typeface="Roboto"/>
                <a:sym typeface="Roboto"/>
              </a:defRPr>
            </a:lvl7pPr>
            <a:lvl8pPr lvl="7" algn="r">
              <a:buNone/>
              <a:defRPr sz="1000">
                <a:solidFill>
                  <a:schemeClr val="lt2"/>
                </a:solidFill>
                <a:latin typeface="Roboto"/>
                <a:ea typeface="Roboto"/>
                <a:cs typeface="Roboto"/>
                <a:sym typeface="Roboto"/>
              </a:defRPr>
            </a:lvl8pPr>
            <a:lvl9pPr lvl="8" algn="r">
              <a:buNone/>
              <a:defRPr sz="1000">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pt-PT"/>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nature.com/news/2011/111102/full/479022a.html" TargetMode="External"/><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44.gif"/></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6.xml"/><Relationship Id="rId1" Type="http://schemas.openxmlformats.org/officeDocument/2006/relationships/slideLayout" Target="../slideLayouts/slideLayout9.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1.xml"/><Relationship Id="rId1" Type="http://schemas.openxmlformats.org/officeDocument/2006/relationships/slideLayout" Target="../slideLayouts/slideLayout8.xml"/><Relationship Id="rId4" Type="http://schemas.openxmlformats.org/officeDocument/2006/relationships/hyperlink" Target="https://www.onezoom.org/life.html"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11.xml"/><Relationship Id="rId5" Type="http://schemas.openxmlformats.org/officeDocument/2006/relationships/image" Target="../media/image64.png"/><Relationship Id="rId4" Type="http://schemas.openxmlformats.org/officeDocument/2006/relationships/image" Target="../media/image63.png"/></Relationships>
</file>

<file path=ppt/slides/_rels/slide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3.xml"/><Relationship Id="rId1" Type="http://schemas.openxmlformats.org/officeDocument/2006/relationships/slideLayout" Target="../slideLayouts/slideLayout11.xml"/><Relationship Id="rId4" Type="http://schemas.openxmlformats.org/officeDocument/2006/relationships/image" Target="../media/image66.jpg"/></Relationships>
</file>

<file path=ppt/slides/_rels/slide4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4.xml"/><Relationship Id="rId1" Type="http://schemas.openxmlformats.org/officeDocument/2006/relationships/slideLayout" Target="../slideLayouts/slideLayout11.xml"/><Relationship Id="rId4" Type="http://schemas.openxmlformats.org/officeDocument/2006/relationships/image" Target="../media/image68.png"/></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5.xml"/><Relationship Id="rId1" Type="http://schemas.openxmlformats.org/officeDocument/2006/relationships/slideLayout" Target="../slideLayouts/slideLayout11.xml"/><Relationship Id="rId6" Type="http://schemas.openxmlformats.org/officeDocument/2006/relationships/image" Target="../media/image72.jpg"/><Relationship Id="rId5" Type="http://schemas.openxmlformats.org/officeDocument/2006/relationships/image" Target="../media/image71.png"/><Relationship Id="rId4" Type="http://schemas.openxmlformats.org/officeDocument/2006/relationships/image" Target="../media/image70.jpg"/></Relationships>
</file>

<file path=ppt/slides/_rels/slide4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4.gif"/><Relationship Id="rId5" Type="http://schemas.openxmlformats.org/officeDocument/2006/relationships/image" Target="../media/image13.jp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3"/>
          <p:cNvSpPr txBox="1">
            <a:spLocks noGrp="1"/>
          </p:cNvSpPr>
          <p:nvPr>
            <p:ph type="ctrTitle"/>
          </p:nvPr>
        </p:nvSpPr>
        <p:spPr>
          <a:xfrm>
            <a:off x="390525" y="1819275"/>
            <a:ext cx="8222100" cy="933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Análise da variação contínua e evolução</a:t>
            </a:r>
            <a:endParaRPr/>
          </a:p>
        </p:txBody>
      </p:sp>
      <p:sp>
        <p:nvSpPr>
          <p:cNvPr id="68" name="Google Shape;68;p13"/>
          <p:cNvSpPr txBox="1">
            <a:spLocks noGrp="1"/>
          </p:cNvSpPr>
          <p:nvPr>
            <p:ph type="subTitle" idx="1"/>
          </p:nvPr>
        </p:nvSpPr>
        <p:spPr>
          <a:xfrm>
            <a:off x="390525" y="2789130"/>
            <a:ext cx="8222100" cy="43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t-PT" dirty="0"/>
              <a:t>Capítulos 6, 7 e 9</a:t>
            </a:r>
            <a:endParaRPr dirty="0"/>
          </a:p>
        </p:txBody>
      </p:sp>
      <p:sp>
        <p:nvSpPr>
          <p:cNvPr id="69" name="Google Shape;69;p13"/>
          <p:cNvSpPr txBox="1"/>
          <p:nvPr/>
        </p:nvSpPr>
        <p:spPr>
          <a:xfrm>
            <a:off x="7683500" y="3593267"/>
            <a:ext cx="1424100" cy="73863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1200" dirty="0">
                <a:solidFill>
                  <a:schemeClr val="lt1"/>
                </a:solidFill>
                <a:latin typeface="Roboto"/>
                <a:ea typeface="Roboto"/>
                <a:cs typeface="Roboto"/>
                <a:sym typeface="Roboto"/>
              </a:rPr>
              <a:t>2021.01.11/15</a:t>
            </a:r>
          </a:p>
          <a:p>
            <a:pPr marL="0" lvl="0" indent="0" algn="l" rtl="0">
              <a:spcBef>
                <a:spcPts val="0"/>
              </a:spcBef>
              <a:spcAft>
                <a:spcPts val="0"/>
              </a:spcAft>
              <a:buNone/>
            </a:pPr>
            <a:r>
              <a:rPr lang="pt-PT" sz="1200" dirty="0">
                <a:solidFill>
                  <a:schemeClr val="lt1"/>
                </a:solidFill>
                <a:latin typeface="Roboto"/>
                <a:ea typeface="Roboto"/>
                <a:cs typeface="Roboto"/>
                <a:sym typeface="Roboto"/>
              </a:rPr>
              <a:t>(atualizada em nov. 2025)</a:t>
            </a:r>
            <a:endParaRPr sz="1200" dirty="0">
              <a:solidFill>
                <a:schemeClr val="lt1"/>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2"/>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Biometristas contra mendelistas</a:t>
            </a:r>
            <a:endParaRPr/>
          </a:p>
        </p:txBody>
      </p:sp>
      <p:sp>
        <p:nvSpPr>
          <p:cNvPr id="143" name="Google Shape;143;p22"/>
          <p:cNvSpPr txBox="1">
            <a:spLocks noGrp="1"/>
          </p:cNvSpPr>
          <p:nvPr>
            <p:ph type="body" idx="1"/>
          </p:nvPr>
        </p:nvSpPr>
        <p:spPr>
          <a:xfrm>
            <a:off x="471900" y="1919075"/>
            <a:ext cx="6627000" cy="26127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Char char="●"/>
            </a:pPr>
            <a:r>
              <a:rPr lang="pt-PT" sz="1400"/>
              <a:t>Os biometristas consideravam irrelevantes os caracteres estudados por Mendel, e todos os que continuaram a desenvolver a Genética.</a:t>
            </a:r>
            <a:endParaRPr sz="1400"/>
          </a:p>
          <a:p>
            <a:pPr marL="457200" lvl="0" indent="-317500" algn="l" rtl="0">
              <a:spcBef>
                <a:spcPts val="0"/>
              </a:spcBef>
              <a:spcAft>
                <a:spcPts val="0"/>
              </a:spcAft>
              <a:buSzPts val="1400"/>
              <a:buChar char="●"/>
            </a:pPr>
            <a:r>
              <a:rPr lang="pt-PT" sz="1400"/>
              <a:t>Mas faltava-lhes o mecanismo da hereditariedade, enquanto a importância geral das Leis de Mendel ia sendo cada vez mais reforçada.</a:t>
            </a:r>
            <a:endParaRPr sz="1400"/>
          </a:p>
          <a:p>
            <a:pPr marL="457200" lvl="0" indent="-317500" algn="l" rtl="0">
              <a:spcBef>
                <a:spcPts val="0"/>
              </a:spcBef>
              <a:spcAft>
                <a:spcPts val="0"/>
              </a:spcAft>
              <a:buSzPts val="1400"/>
              <a:buChar char="●"/>
            </a:pPr>
            <a:r>
              <a:rPr lang="pt-PT" sz="1400"/>
              <a:t>Havia um consenso sobre a variação contínua ser poligénica, mas não se sabia como analisar o efeito dos </a:t>
            </a:r>
            <a:r>
              <a:rPr lang="pt-PT" sz="1400" i="1"/>
              <a:t>loci</a:t>
            </a:r>
            <a:r>
              <a:rPr lang="pt-PT" sz="1400"/>
              <a:t>.</a:t>
            </a:r>
            <a:endParaRPr sz="1400"/>
          </a:p>
          <a:p>
            <a:pPr marL="457200" lvl="0" indent="-317500" algn="l" rtl="0">
              <a:spcBef>
                <a:spcPts val="0"/>
              </a:spcBef>
              <a:spcAft>
                <a:spcPts val="0"/>
              </a:spcAft>
              <a:buSzPts val="1400"/>
              <a:buChar char="●"/>
            </a:pPr>
            <a:r>
              <a:rPr lang="pt-PT" sz="1400"/>
              <a:t>Espantosamente, só em 1916 (East) houve um estudo convincente onde a metodologia mendeliana era aplicada em caracteres de variação contínua. E cujos resultados originaram o desenvolvimento da teoria genética da variação contínua, por Ronald Fisher (1918).</a:t>
            </a:r>
            <a:endParaRPr sz="1400"/>
          </a:p>
        </p:txBody>
      </p:sp>
      <p:grpSp>
        <p:nvGrpSpPr>
          <p:cNvPr id="144" name="Google Shape;144;p22"/>
          <p:cNvGrpSpPr/>
          <p:nvPr/>
        </p:nvGrpSpPr>
        <p:grpSpPr>
          <a:xfrm>
            <a:off x="7064625" y="241050"/>
            <a:ext cx="1696751" cy="2413325"/>
            <a:chOff x="6885775" y="1251875"/>
            <a:chExt cx="1696751" cy="2413325"/>
          </a:xfrm>
        </p:grpSpPr>
        <p:pic>
          <p:nvPicPr>
            <p:cNvPr id="145" name="Google Shape;145;p22"/>
            <p:cNvPicPr preferRelativeResize="0"/>
            <p:nvPr/>
          </p:nvPicPr>
          <p:blipFill>
            <a:blip r:embed="rId3">
              <a:alphaModFix/>
            </a:blip>
            <a:stretch>
              <a:fillRect/>
            </a:stretch>
          </p:blipFill>
          <p:spPr>
            <a:xfrm>
              <a:off x="6885775" y="1251875"/>
              <a:ext cx="1696751" cy="2052723"/>
            </a:xfrm>
            <a:prstGeom prst="rect">
              <a:avLst/>
            </a:prstGeom>
            <a:noFill/>
            <a:ln>
              <a:noFill/>
            </a:ln>
          </p:spPr>
        </p:pic>
        <p:sp>
          <p:nvSpPr>
            <p:cNvPr id="146" name="Google Shape;146;p22"/>
            <p:cNvSpPr txBox="1"/>
            <p:nvPr/>
          </p:nvSpPr>
          <p:spPr>
            <a:xfrm>
              <a:off x="6885775" y="3304600"/>
              <a:ext cx="1441500" cy="36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a:latin typeface="Roboto"/>
                  <a:ea typeface="Roboto"/>
                  <a:cs typeface="Roboto"/>
                  <a:sym typeface="Roboto"/>
                </a:rPr>
                <a:t>Edward M. East</a:t>
              </a:r>
              <a:endParaRPr>
                <a:latin typeface="Roboto"/>
                <a:ea typeface="Roboto"/>
                <a:cs typeface="Roboto"/>
                <a:sym typeface="Roboto"/>
              </a:endParaRPr>
            </a:p>
          </p:txBody>
        </p:sp>
      </p:grpSp>
      <p:grpSp>
        <p:nvGrpSpPr>
          <p:cNvPr id="147" name="Google Shape;147;p22"/>
          <p:cNvGrpSpPr/>
          <p:nvPr/>
        </p:nvGrpSpPr>
        <p:grpSpPr>
          <a:xfrm>
            <a:off x="7414500" y="2739900"/>
            <a:ext cx="1520526" cy="2348100"/>
            <a:chOff x="7064625" y="2654375"/>
            <a:chExt cx="1520526" cy="2348100"/>
          </a:xfrm>
        </p:grpSpPr>
        <p:pic>
          <p:nvPicPr>
            <p:cNvPr id="148" name="Google Shape;148;p22"/>
            <p:cNvPicPr preferRelativeResize="0"/>
            <p:nvPr/>
          </p:nvPicPr>
          <p:blipFill>
            <a:blip r:embed="rId4">
              <a:alphaModFix/>
            </a:blip>
            <a:stretch>
              <a:fillRect/>
            </a:stretch>
          </p:blipFill>
          <p:spPr>
            <a:xfrm>
              <a:off x="7064626" y="2654375"/>
              <a:ext cx="1520525" cy="2004000"/>
            </a:xfrm>
            <a:prstGeom prst="rect">
              <a:avLst/>
            </a:prstGeom>
            <a:noFill/>
            <a:ln>
              <a:noFill/>
            </a:ln>
          </p:spPr>
        </p:pic>
        <p:sp>
          <p:nvSpPr>
            <p:cNvPr id="149" name="Google Shape;149;p22"/>
            <p:cNvSpPr txBox="1"/>
            <p:nvPr/>
          </p:nvSpPr>
          <p:spPr>
            <a:xfrm>
              <a:off x="7064625" y="4629275"/>
              <a:ext cx="1520400" cy="37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a:latin typeface="Roboto"/>
                  <a:ea typeface="Roboto"/>
                  <a:cs typeface="Roboto"/>
                  <a:sym typeface="Roboto"/>
                </a:rPr>
                <a:t>Ronald Fisher</a:t>
              </a:r>
              <a:endParaRPr>
                <a:latin typeface="Roboto"/>
                <a:ea typeface="Roboto"/>
                <a:cs typeface="Roboto"/>
                <a:sym typeface="Roboto"/>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fade">
                                      <p:cBhvr>
                                        <p:cTn id="7" dur="500"/>
                                        <p:tgtEl>
                                          <p:spTgt spid="14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7"/>
                                        </p:tgtEl>
                                        <p:attrNameLst>
                                          <p:attrName>style.visibility</p:attrName>
                                        </p:attrNameLst>
                                      </p:cBhvr>
                                      <p:to>
                                        <p:strVal val="visible"/>
                                      </p:to>
                                    </p:set>
                                    <p:animEffect transition="in" filter="fade">
                                      <p:cBhvr>
                                        <p:cTn id="11" dur="10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4" name="Google Shape;154;p23"/>
          <p:cNvPicPr preferRelativeResize="0"/>
          <p:nvPr/>
        </p:nvPicPr>
        <p:blipFill>
          <a:blip r:embed="rId3">
            <a:alphaModFix/>
          </a:blip>
          <a:stretch>
            <a:fillRect/>
          </a:stretch>
        </p:blipFill>
        <p:spPr>
          <a:xfrm>
            <a:off x="719825" y="152400"/>
            <a:ext cx="7704339" cy="4838701"/>
          </a:xfrm>
          <a:prstGeom prst="rect">
            <a:avLst/>
          </a:prstGeom>
          <a:noFill/>
          <a:ln>
            <a:noFill/>
          </a:ln>
        </p:spPr>
      </p:pic>
      <p:sp>
        <p:nvSpPr>
          <p:cNvPr id="155" name="Google Shape;155;p23"/>
          <p:cNvSpPr txBox="1"/>
          <p:nvPr/>
        </p:nvSpPr>
        <p:spPr>
          <a:xfrm>
            <a:off x="4318225" y="449300"/>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87BEEB"/>
                </a:solidFill>
                <a:latin typeface="Roboto"/>
                <a:ea typeface="Roboto"/>
                <a:cs typeface="Roboto"/>
                <a:sym typeface="Roboto"/>
              </a:rPr>
              <a:t>F</a:t>
            </a:r>
            <a:r>
              <a:rPr lang="pt-PT" b="1" baseline="-25000">
                <a:solidFill>
                  <a:srgbClr val="87BEEB"/>
                </a:solidFill>
                <a:latin typeface="Roboto"/>
                <a:ea typeface="Roboto"/>
                <a:cs typeface="Roboto"/>
                <a:sym typeface="Roboto"/>
              </a:rPr>
              <a:t>2</a:t>
            </a:r>
            <a:endParaRPr b="1" baseline="-25000">
              <a:solidFill>
                <a:srgbClr val="87BEEB"/>
              </a:solidFill>
              <a:latin typeface="Roboto"/>
              <a:ea typeface="Roboto"/>
              <a:cs typeface="Roboto"/>
              <a:sym typeface="Roboto"/>
            </a:endParaRPr>
          </a:p>
        </p:txBody>
      </p:sp>
      <p:sp>
        <p:nvSpPr>
          <p:cNvPr id="156" name="Google Shape;156;p23"/>
          <p:cNvSpPr txBox="1"/>
          <p:nvPr/>
        </p:nvSpPr>
        <p:spPr>
          <a:xfrm>
            <a:off x="1231400" y="2729050"/>
            <a:ext cx="17223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i="1">
                <a:solidFill>
                  <a:srgbClr val="FF0000"/>
                </a:solidFill>
                <a:latin typeface="Roboto"/>
                <a:ea typeface="Roboto"/>
                <a:cs typeface="Roboto"/>
                <a:sym typeface="Roboto"/>
              </a:rPr>
              <a:t>N. plumbanginifolia</a:t>
            </a:r>
            <a:endParaRPr i="1">
              <a:solidFill>
                <a:srgbClr val="FF0000"/>
              </a:solidFill>
              <a:latin typeface="Roboto"/>
              <a:ea typeface="Roboto"/>
              <a:cs typeface="Roboto"/>
              <a:sym typeface="Roboto"/>
            </a:endParaRPr>
          </a:p>
        </p:txBody>
      </p:sp>
      <p:sp>
        <p:nvSpPr>
          <p:cNvPr id="157" name="Google Shape;157;p23"/>
          <p:cNvSpPr txBox="1"/>
          <p:nvPr/>
        </p:nvSpPr>
        <p:spPr>
          <a:xfrm>
            <a:off x="6925125" y="2606900"/>
            <a:ext cx="1145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i="1">
                <a:solidFill>
                  <a:srgbClr val="F2CD2E"/>
                </a:solidFill>
                <a:latin typeface="Roboto"/>
                <a:ea typeface="Roboto"/>
                <a:cs typeface="Roboto"/>
                <a:sym typeface="Roboto"/>
              </a:rPr>
              <a:t>N. longiflora</a:t>
            </a:r>
            <a:endParaRPr i="1">
              <a:solidFill>
                <a:srgbClr val="F2CD2E"/>
              </a:solidFill>
              <a:latin typeface="Roboto"/>
              <a:ea typeface="Roboto"/>
              <a:cs typeface="Roboto"/>
              <a:sym typeface="Roboto"/>
            </a:endParaRPr>
          </a:p>
        </p:txBody>
      </p:sp>
      <p:sp>
        <p:nvSpPr>
          <p:cNvPr id="158" name="Google Shape;158;p23"/>
          <p:cNvSpPr txBox="1"/>
          <p:nvPr/>
        </p:nvSpPr>
        <p:spPr>
          <a:xfrm>
            <a:off x="4112850" y="926200"/>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1C4587"/>
                </a:solidFill>
                <a:latin typeface="Roboto"/>
                <a:ea typeface="Roboto"/>
                <a:cs typeface="Roboto"/>
                <a:sym typeface="Roboto"/>
              </a:rPr>
              <a:t>F</a:t>
            </a:r>
            <a:r>
              <a:rPr lang="pt-PT" b="1" baseline="-25000">
                <a:solidFill>
                  <a:srgbClr val="1C4587"/>
                </a:solidFill>
                <a:latin typeface="Roboto"/>
                <a:ea typeface="Roboto"/>
                <a:cs typeface="Roboto"/>
                <a:sym typeface="Roboto"/>
              </a:rPr>
              <a:t>1</a:t>
            </a:r>
            <a:endParaRPr b="1" baseline="-25000">
              <a:solidFill>
                <a:srgbClr val="1C4587"/>
              </a:solidFill>
              <a:latin typeface="Roboto"/>
              <a:ea typeface="Roboto"/>
              <a:cs typeface="Roboto"/>
              <a:sym typeface="Roboto"/>
            </a:endParaRPr>
          </a:p>
        </p:txBody>
      </p:sp>
      <p:pic>
        <p:nvPicPr>
          <p:cNvPr id="159" name="Google Shape;159;p23"/>
          <p:cNvPicPr preferRelativeResize="0"/>
          <p:nvPr/>
        </p:nvPicPr>
        <p:blipFill>
          <a:blip r:embed="rId4">
            <a:alphaModFix/>
          </a:blip>
          <a:stretch>
            <a:fillRect/>
          </a:stretch>
        </p:blipFill>
        <p:spPr>
          <a:xfrm>
            <a:off x="7053141" y="83200"/>
            <a:ext cx="889684" cy="2571750"/>
          </a:xfrm>
          <a:prstGeom prst="rect">
            <a:avLst/>
          </a:prstGeom>
          <a:noFill/>
          <a:ln>
            <a:noFill/>
          </a:ln>
        </p:spPr>
      </p:pic>
      <p:pic>
        <p:nvPicPr>
          <p:cNvPr id="160" name="Google Shape;160;p23"/>
          <p:cNvPicPr preferRelativeResize="0"/>
          <p:nvPr/>
        </p:nvPicPr>
        <p:blipFill>
          <a:blip r:embed="rId5">
            <a:alphaModFix/>
          </a:blip>
          <a:stretch>
            <a:fillRect/>
          </a:stretch>
        </p:blipFill>
        <p:spPr>
          <a:xfrm>
            <a:off x="1591825" y="1269056"/>
            <a:ext cx="514349" cy="138588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24"/>
          <p:cNvPicPr preferRelativeResize="0"/>
          <p:nvPr/>
        </p:nvPicPr>
        <p:blipFill>
          <a:blip r:embed="rId3">
            <a:alphaModFix/>
          </a:blip>
          <a:stretch>
            <a:fillRect/>
          </a:stretch>
        </p:blipFill>
        <p:spPr>
          <a:xfrm>
            <a:off x="682275" y="136849"/>
            <a:ext cx="7705624" cy="4782801"/>
          </a:xfrm>
          <a:prstGeom prst="rect">
            <a:avLst/>
          </a:prstGeom>
          <a:noFill/>
          <a:ln>
            <a:noFill/>
          </a:ln>
        </p:spPr>
      </p:pic>
      <p:grpSp>
        <p:nvGrpSpPr>
          <p:cNvPr id="166" name="Google Shape;166;p24"/>
          <p:cNvGrpSpPr/>
          <p:nvPr/>
        </p:nvGrpSpPr>
        <p:grpSpPr>
          <a:xfrm>
            <a:off x="2654150" y="1109275"/>
            <a:ext cx="1244975" cy="1462475"/>
            <a:chOff x="2654150" y="1109275"/>
            <a:chExt cx="1244975" cy="1462475"/>
          </a:xfrm>
        </p:grpSpPr>
        <p:sp>
          <p:nvSpPr>
            <p:cNvPr id="167" name="Google Shape;167;p24"/>
            <p:cNvSpPr txBox="1"/>
            <p:nvPr/>
          </p:nvSpPr>
          <p:spPr>
            <a:xfrm>
              <a:off x="2654150" y="1605825"/>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87BEEB"/>
                  </a:solidFill>
                  <a:latin typeface="Roboto"/>
                  <a:ea typeface="Roboto"/>
                  <a:cs typeface="Roboto"/>
                  <a:sym typeface="Roboto"/>
                </a:rPr>
                <a:t>50</a:t>
              </a:r>
              <a:endParaRPr b="1">
                <a:solidFill>
                  <a:srgbClr val="87BEEB"/>
                </a:solidFill>
                <a:latin typeface="Roboto"/>
                <a:ea typeface="Roboto"/>
                <a:cs typeface="Roboto"/>
                <a:sym typeface="Roboto"/>
              </a:endParaRPr>
            </a:p>
          </p:txBody>
        </p:sp>
        <p:sp>
          <p:nvSpPr>
            <p:cNvPr id="168" name="Google Shape;168;p24"/>
            <p:cNvSpPr txBox="1"/>
            <p:nvPr/>
          </p:nvSpPr>
          <p:spPr>
            <a:xfrm>
              <a:off x="3022875" y="1483675"/>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CC0000"/>
                  </a:solidFill>
                  <a:latin typeface="Roboto"/>
                  <a:ea typeface="Roboto"/>
                  <a:cs typeface="Roboto"/>
                  <a:sym typeface="Roboto"/>
                </a:rPr>
                <a:t>50</a:t>
              </a:r>
              <a:endParaRPr b="1">
                <a:solidFill>
                  <a:srgbClr val="CC0000"/>
                </a:solidFill>
                <a:latin typeface="Roboto"/>
                <a:ea typeface="Roboto"/>
                <a:cs typeface="Roboto"/>
                <a:sym typeface="Roboto"/>
              </a:endParaRPr>
            </a:p>
          </p:txBody>
        </p:sp>
        <p:sp>
          <p:nvSpPr>
            <p:cNvPr id="169" name="Google Shape;169;p24"/>
            <p:cNvSpPr txBox="1"/>
            <p:nvPr/>
          </p:nvSpPr>
          <p:spPr>
            <a:xfrm>
              <a:off x="2947975" y="2197350"/>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990000"/>
                  </a:solidFill>
                  <a:latin typeface="Roboto"/>
                  <a:ea typeface="Roboto"/>
                  <a:cs typeface="Roboto"/>
                  <a:sym typeface="Roboto"/>
                </a:rPr>
                <a:t>46</a:t>
              </a:r>
              <a:endParaRPr b="1">
                <a:solidFill>
                  <a:srgbClr val="990000"/>
                </a:solidFill>
                <a:latin typeface="Roboto"/>
                <a:ea typeface="Roboto"/>
                <a:cs typeface="Roboto"/>
                <a:sym typeface="Roboto"/>
              </a:endParaRPr>
            </a:p>
          </p:txBody>
        </p:sp>
        <p:sp>
          <p:nvSpPr>
            <p:cNvPr id="170" name="Google Shape;170;p24"/>
            <p:cNvSpPr txBox="1"/>
            <p:nvPr/>
          </p:nvSpPr>
          <p:spPr>
            <a:xfrm>
              <a:off x="3491425" y="1109275"/>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274E13"/>
                  </a:solidFill>
                  <a:latin typeface="Roboto"/>
                  <a:ea typeface="Roboto"/>
                  <a:cs typeface="Roboto"/>
                  <a:sym typeface="Roboto"/>
                </a:rPr>
                <a:t>60</a:t>
              </a:r>
              <a:endParaRPr b="1">
                <a:solidFill>
                  <a:srgbClr val="274E13"/>
                </a:solidFill>
                <a:latin typeface="Roboto"/>
                <a:ea typeface="Roboto"/>
                <a:cs typeface="Roboto"/>
                <a:sym typeface="Roboto"/>
              </a:endParaRPr>
            </a:p>
          </p:txBody>
        </p:sp>
      </p:grpSp>
      <p:grpSp>
        <p:nvGrpSpPr>
          <p:cNvPr id="171" name="Google Shape;171;p24"/>
          <p:cNvGrpSpPr/>
          <p:nvPr/>
        </p:nvGrpSpPr>
        <p:grpSpPr>
          <a:xfrm>
            <a:off x="4825325" y="1527925"/>
            <a:ext cx="1522225" cy="1187525"/>
            <a:chOff x="4825325" y="1527925"/>
            <a:chExt cx="1522225" cy="1187525"/>
          </a:xfrm>
        </p:grpSpPr>
        <p:sp>
          <p:nvSpPr>
            <p:cNvPr id="172" name="Google Shape;172;p24"/>
            <p:cNvSpPr txBox="1"/>
            <p:nvPr/>
          </p:nvSpPr>
          <p:spPr>
            <a:xfrm>
              <a:off x="4825325" y="1527925"/>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65B321"/>
                  </a:solidFill>
                  <a:latin typeface="Roboto"/>
                  <a:ea typeface="Roboto"/>
                  <a:cs typeface="Roboto"/>
                  <a:sym typeface="Roboto"/>
                </a:rPr>
                <a:t>72</a:t>
              </a:r>
              <a:endParaRPr b="1">
                <a:solidFill>
                  <a:srgbClr val="65B321"/>
                </a:solidFill>
                <a:latin typeface="Roboto"/>
                <a:ea typeface="Roboto"/>
                <a:cs typeface="Roboto"/>
                <a:sym typeface="Roboto"/>
              </a:endParaRPr>
            </a:p>
          </p:txBody>
        </p:sp>
        <p:sp>
          <p:nvSpPr>
            <p:cNvPr id="173" name="Google Shape;173;p24"/>
            <p:cNvSpPr txBox="1"/>
            <p:nvPr/>
          </p:nvSpPr>
          <p:spPr>
            <a:xfrm>
              <a:off x="5160775" y="2197350"/>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B0CA43"/>
                  </a:solidFill>
                  <a:latin typeface="Roboto"/>
                  <a:ea typeface="Roboto"/>
                  <a:cs typeface="Roboto"/>
                  <a:sym typeface="Roboto"/>
                </a:rPr>
                <a:t>77</a:t>
              </a:r>
              <a:endParaRPr b="1">
                <a:solidFill>
                  <a:srgbClr val="B0CA43"/>
                </a:solidFill>
                <a:latin typeface="Roboto"/>
                <a:ea typeface="Roboto"/>
                <a:cs typeface="Roboto"/>
                <a:sym typeface="Roboto"/>
              </a:endParaRPr>
            </a:p>
          </p:txBody>
        </p:sp>
        <p:sp>
          <p:nvSpPr>
            <p:cNvPr id="174" name="Google Shape;174;p24"/>
            <p:cNvSpPr txBox="1"/>
            <p:nvPr/>
          </p:nvSpPr>
          <p:spPr>
            <a:xfrm>
              <a:off x="5304875" y="2341050"/>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FF9900"/>
                  </a:solidFill>
                  <a:latin typeface="Roboto"/>
                  <a:ea typeface="Roboto"/>
                  <a:cs typeface="Roboto"/>
                  <a:sym typeface="Roboto"/>
                </a:rPr>
                <a:t>80</a:t>
              </a:r>
              <a:endParaRPr b="1">
                <a:solidFill>
                  <a:srgbClr val="FF9900"/>
                </a:solidFill>
                <a:latin typeface="Roboto"/>
                <a:ea typeface="Roboto"/>
                <a:cs typeface="Roboto"/>
                <a:sym typeface="Roboto"/>
              </a:endParaRPr>
            </a:p>
          </p:txBody>
        </p:sp>
        <p:sp>
          <p:nvSpPr>
            <p:cNvPr id="175" name="Google Shape;175;p24"/>
            <p:cNvSpPr txBox="1"/>
            <p:nvPr/>
          </p:nvSpPr>
          <p:spPr>
            <a:xfrm>
              <a:off x="5712575" y="2277125"/>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351C75"/>
                  </a:solidFill>
                  <a:latin typeface="Roboto"/>
                  <a:ea typeface="Roboto"/>
                  <a:cs typeface="Roboto"/>
                  <a:sym typeface="Roboto"/>
                </a:rPr>
                <a:t>81</a:t>
              </a:r>
              <a:endParaRPr b="1">
                <a:solidFill>
                  <a:srgbClr val="351C75"/>
                </a:solidFill>
                <a:latin typeface="Roboto"/>
                <a:ea typeface="Roboto"/>
                <a:cs typeface="Roboto"/>
                <a:sym typeface="Roboto"/>
              </a:endParaRPr>
            </a:p>
          </p:txBody>
        </p:sp>
        <p:sp>
          <p:nvSpPr>
            <p:cNvPr id="176" name="Google Shape;176;p24"/>
            <p:cNvSpPr txBox="1"/>
            <p:nvPr/>
          </p:nvSpPr>
          <p:spPr>
            <a:xfrm>
              <a:off x="5939850" y="2243825"/>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138CC3"/>
                  </a:solidFill>
                  <a:latin typeface="Roboto"/>
                  <a:ea typeface="Roboto"/>
                  <a:cs typeface="Roboto"/>
                  <a:sym typeface="Roboto"/>
                </a:rPr>
                <a:t>82</a:t>
              </a:r>
              <a:endParaRPr b="1">
                <a:solidFill>
                  <a:srgbClr val="138CC3"/>
                </a:solidFill>
                <a:latin typeface="Roboto"/>
                <a:ea typeface="Roboto"/>
                <a:cs typeface="Roboto"/>
                <a:sym typeface="Roboto"/>
              </a:endParaRPr>
            </a:p>
          </p:txBody>
        </p:sp>
      </p:grpSp>
      <p:sp>
        <p:nvSpPr>
          <p:cNvPr id="177" name="Google Shape;177;p24"/>
          <p:cNvSpPr txBox="1"/>
          <p:nvPr/>
        </p:nvSpPr>
        <p:spPr>
          <a:xfrm>
            <a:off x="4331238" y="446275"/>
            <a:ext cx="407700" cy="37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999999"/>
                </a:solidFill>
                <a:latin typeface="Roboto"/>
                <a:ea typeface="Roboto"/>
                <a:cs typeface="Roboto"/>
                <a:sym typeface="Roboto"/>
              </a:rPr>
              <a:t>F</a:t>
            </a:r>
            <a:r>
              <a:rPr lang="pt-PT" b="1" baseline="-25000">
                <a:solidFill>
                  <a:srgbClr val="999999"/>
                </a:solidFill>
                <a:latin typeface="Roboto"/>
                <a:ea typeface="Roboto"/>
                <a:cs typeface="Roboto"/>
                <a:sym typeface="Roboto"/>
              </a:rPr>
              <a:t>2</a:t>
            </a:r>
            <a:endParaRPr b="1" baseline="-25000">
              <a:solidFill>
                <a:srgbClr val="999999"/>
              </a:solidFill>
              <a:latin typeface="Roboto"/>
              <a:ea typeface="Roboto"/>
              <a:cs typeface="Roboto"/>
              <a:sym typeface="Roboto"/>
            </a:endParaRPr>
          </a:p>
        </p:txBody>
      </p:sp>
      <p:sp>
        <p:nvSpPr>
          <p:cNvPr id="178" name="Google Shape;178;p24"/>
          <p:cNvSpPr txBox="1"/>
          <p:nvPr/>
        </p:nvSpPr>
        <p:spPr>
          <a:xfrm>
            <a:off x="1267450" y="191600"/>
            <a:ext cx="479100" cy="49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sz="1800" b="1">
                <a:latin typeface="Roboto"/>
                <a:ea typeface="Roboto"/>
                <a:cs typeface="Roboto"/>
                <a:sym typeface="Roboto"/>
              </a:rPr>
              <a:t>F</a:t>
            </a:r>
            <a:r>
              <a:rPr lang="pt-PT" sz="1800" b="1" baseline="-25000">
                <a:latin typeface="Roboto"/>
                <a:ea typeface="Roboto"/>
                <a:cs typeface="Roboto"/>
                <a:sym typeface="Roboto"/>
              </a:rPr>
              <a:t>3</a:t>
            </a:r>
            <a:endParaRPr sz="1800" b="1" baseline="-25000">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500"/>
                                        <p:tgtEl>
                                          <p:spTgt spid="1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1"/>
                                        </p:tgtEl>
                                        <p:attrNameLst>
                                          <p:attrName>style.visibility</p:attrName>
                                        </p:attrNameLst>
                                      </p:cBhvr>
                                      <p:to>
                                        <p:strVal val="visible"/>
                                      </p:to>
                                    </p:set>
                                    <p:animEffect transition="in" filter="fade">
                                      <p:cBhvr>
                                        <p:cTn id="12"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5"/>
          <p:cNvSpPr txBox="1">
            <a:spLocks noGrp="1"/>
          </p:cNvSpPr>
          <p:nvPr>
            <p:ph type="title"/>
          </p:nvPr>
        </p:nvSpPr>
        <p:spPr>
          <a:xfrm>
            <a:off x="98250" y="16350"/>
            <a:ext cx="8826600" cy="60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pt-PT"/>
              <a:t>Resumo dos resultados de East</a:t>
            </a:r>
            <a:endParaRPr/>
          </a:p>
        </p:txBody>
      </p:sp>
      <p:sp>
        <p:nvSpPr>
          <p:cNvPr id="184" name="Google Shape;184;p25"/>
          <p:cNvSpPr txBox="1">
            <a:spLocks noGrp="1"/>
          </p:cNvSpPr>
          <p:nvPr>
            <p:ph type="body" idx="4294967295"/>
          </p:nvPr>
        </p:nvSpPr>
        <p:spPr>
          <a:xfrm>
            <a:off x="71550" y="693900"/>
            <a:ext cx="8880000" cy="4189200"/>
          </a:xfrm>
          <a:prstGeom prst="rect">
            <a:avLst/>
          </a:prstGeom>
        </p:spPr>
        <p:txBody>
          <a:bodyPr spcFirstLastPara="1" wrap="square" lIns="91425" tIns="91425" rIns="91425" bIns="91425" anchor="t" anchorCtr="0">
            <a:noAutofit/>
          </a:bodyPr>
          <a:lstStyle/>
          <a:p>
            <a:pPr marL="457200" lvl="0" indent="-336550" algn="just" rtl="0">
              <a:spcBef>
                <a:spcPts val="0"/>
              </a:spcBef>
              <a:spcAft>
                <a:spcPts val="0"/>
              </a:spcAft>
              <a:buSzPts val="1700"/>
              <a:buChar char="●"/>
            </a:pPr>
            <a:r>
              <a:rPr lang="pt-PT" sz="1700"/>
              <a:t>Nas linhas parentais e na F</a:t>
            </a:r>
            <a:r>
              <a:rPr lang="pt-PT" sz="1700" baseline="-25000"/>
              <a:t>1</a:t>
            </a:r>
            <a:r>
              <a:rPr lang="pt-PT" sz="1700"/>
              <a:t>, a variação era bastante baixa, mas aumentou dramaticamente na F</a:t>
            </a:r>
            <a:r>
              <a:rPr lang="pt-PT" sz="1700" baseline="-25000"/>
              <a:t>2</a:t>
            </a:r>
            <a:r>
              <a:rPr lang="pt-PT" sz="1700"/>
              <a:t>, e manteve-se elevada em quase todas as F</a:t>
            </a:r>
            <a:r>
              <a:rPr lang="pt-PT" sz="1700" baseline="-25000"/>
              <a:t>3</a:t>
            </a:r>
            <a:r>
              <a:rPr lang="pt-PT" sz="1700"/>
              <a:t>.</a:t>
            </a:r>
            <a:endParaRPr sz="1700"/>
          </a:p>
          <a:p>
            <a:pPr marL="0" lvl="0" indent="457200" algn="just" rtl="0">
              <a:spcBef>
                <a:spcPts val="0"/>
              </a:spcBef>
              <a:spcAft>
                <a:spcPts val="0"/>
              </a:spcAft>
              <a:buNone/>
            </a:pPr>
            <a:r>
              <a:rPr lang="pt-PT" sz="1700"/>
              <a:t>V</a:t>
            </a:r>
            <a:r>
              <a:rPr lang="pt-PT" sz="1700" baseline="-25000"/>
              <a:t>P</a:t>
            </a:r>
            <a:r>
              <a:rPr lang="pt-PT" sz="1700"/>
              <a:t>(</a:t>
            </a:r>
            <a:r>
              <a:rPr lang="pt-PT" sz="1700" i="1"/>
              <a:t>N. plum</a:t>
            </a:r>
            <a:r>
              <a:rPr lang="pt-PT" sz="1700"/>
              <a:t>.) = 1,2–4,1; V</a:t>
            </a:r>
            <a:r>
              <a:rPr lang="pt-PT" sz="1700" baseline="-25000"/>
              <a:t>P</a:t>
            </a:r>
            <a:r>
              <a:rPr lang="pt-PT" sz="1700"/>
              <a:t>(</a:t>
            </a:r>
            <a:r>
              <a:rPr lang="pt-PT" sz="1700" i="1"/>
              <a:t>N. long</a:t>
            </a:r>
            <a:r>
              <a:rPr lang="pt-PT" sz="1700"/>
              <a:t>.) = 5,1–7,7; V</a:t>
            </a:r>
            <a:r>
              <a:rPr lang="pt-PT" sz="1700" baseline="-25000"/>
              <a:t>P</a:t>
            </a:r>
            <a:r>
              <a:rPr lang="pt-PT" sz="1700"/>
              <a:t>(F</a:t>
            </a:r>
            <a:r>
              <a:rPr lang="pt-PT" sz="1700" baseline="-25000"/>
              <a:t>1</a:t>
            </a:r>
            <a:r>
              <a:rPr lang="pt-PT" sz="1700"/>
              <a:t>) = 8,6;</a:t>
            </a:r>
            <a:endParaRPr sz="1700"/>
          </a:p>
          <a:p>
            <a:pPr marL="914400" lvl="0" indent="457200" algn="just" rtl="0">
              <a:spcBef>
                <a:spcPts val="0"/>
              </a:spcBef>
              <a:spcAft>
                <a:spcPts val="0"/>
              </a:spcAft>
              <a:buNone/>
            </a:pPr>
            <a:r>
              <a:rPr lang="pt-PT" sz="1700"/>
              <a:t>V</a:t>
            </a:r>
            <a:r>
              <a:rPr lang="pt-PT" sz="1700" baseline="-25000"/>
              <a:t>P</a:t>
            </a:r>
            <a:r>
              <a:rPr lang="pt-PT" sz="1700"/>
              <a:t>(F</a:t>
            </a:r>
            <a:r>
              <a:rPr lang="pt-PT" sz="1700" baseline="-25000"/>
              <a:t>2</a:t>
            </a:r>
            <a:r>
              <a:rPr lang="pt-PT" sz="1700"/>
              <a:t>) = 42,4; V</a:t>
            </a:r>
            <a:r>
              <a:rPr lang="pt-PT" sz="1700" baseline="-25000"/>
              <a:t>P</a:t>
            </a:r>
            <a:r>
              <a:rPr lang="pt-PT" sz="1700"/>
              <a:t>(F</a:t>
            </a:r>
            <a:r>
              <a:rPr lang="pt-PT" sz="1700" baseline="-25000"/>
              <a:t>3s</a:t>
            </a:r>
            <a:r>
              <a:rPr lang="pt-PT" sz="1700"/>
              <a:t>) = 9,2 – 25,6.</a:t>
            </a:r>
            <a:endParaRPr sz="1700"/>
          </a:p>
          <a:p>
            <a:pPr marL="457200" lvl="0" indent="-336550" algn="just" rtl="0">
              <a:spcBef>
                <a:spcPts val="0"/>
              </a:spcBef>
              <a:spcAft>
                <a:spcPts val="0"/>
              </a:spcAft>
              <a:buSzPts val="1700"/>
              <a:buChar char="●"/>
            </a:pPr>
            <a:r>
              <a:rPr lang="pt-PT" sz="1700"/>
              <a:t>A relativa homogeneidade da F</a:t>
            </a:r>
            <a:r>
              <a:rPr lang="pt-PT" sz="1700" baseline="-25000"/>
              <a:t>1</a:t>
            </a:r>
            <a:r>
              <a:rPr lang="pt-PT" sz="1700"/>
              <a:t> indica quase homogeneidade genotípica das linhas parentais. Por isso, nas três, a causa de variação era quase só </a:t>
            </a:r>
            <a:r>
              <a:rPr lang="pt-PT" sz="1700" u="sng"/>
              <a:t>ambiental</a:t>
            </a:r>
            <a:r>
              <a:rPr lang="pt-PT" sz="1700"/>
              <a:t> (V</a:t>
            </a:r>
            <a:r>
              <a:rPr lang="pt-PT" sz="1700" baseline="-25000"/>
              <a:t>P</a:t>
            </a:r>
            <a:r>
              <a:rPr lang="pt-PT" sz="1700"/>
              <a:t> ≃ V</a:t>
            </a:r>
            <a:r>
              <a:rPr lang="pt-PT" sz="1700" baseline="-25000"/>
              <a:t>E</a:t>
            </a:r>
            <a:r>
              <a:rPr lang="pt-PT" sz="1700"/>
              <a:t>).</a:t>
            </a:r>
            <a:endParaRPr sz="1700"/>
          </a:p>
          <a:p>
            <a:pPr marL="457200" lvl="0" indent="-336550" algn="just" rtl="0">
              <a:spcBef>
                <a:spcPts val="0"/>
              </a:spcBef>
              <a:spcAft>
                <a:spcPts val="0"/>
              </a:spcAft>
              <a:buSzPts val="1700"/>
              <a:buChar char="●"/>
            </a:pPr>
            <a:r>
              <a:rPr lang="pt-PT" sz="1700"/>
              <a:t>O incremento da V</a:t>
            </a:r>
            <a:r>
              <a:rPr lang="pt-PT" sz="1700" baseline="-25000"/>
              <a:t>P</a:t>
            </a:r>
            <a:r>
              <a:rPr lang="pt-PT" sz="1700"/>
              <a:t> a partir da F</a:t>
            </a:r>
            <a:r>
              <a:rPr lang="pt-PT" sz="1700" baseline="-25000"/>
              <a:t>2</a:t>
            </a:r>
            <a:r>
              <a:rPr lang="pt-PT" sz="1700"/>
              <a:t> devia-se à componente </a:t>
            </a:r>
            <a:r>
              <a:rPr lang="pt-PT" sz="1700" u="sng"/>
              <a:t>genotípica</a:t>
            </a:r>
            <a:r>
              <a:rPr lang="pt-PT" sz="1700"/>
              <a:t>, pois descendia duma F</a:t>
            </a:r>
            <a:r>
              <a:rPr lang="pt-PT" sz="1700" baseline="-25000"/>
              <a:t>1</a:t>
            </a:r>
            <a:r>
              <a:rPr lang="pt-PT" sz="1700"/>
              <a:t> heterozigótica que produzia uma grande diversidade de gâmetas; V</a:t>
            </a:r>
            <a:r>
              <a:rPr lang="pt-PT" sz="1700" baseline="-25000"/>
              <a:t>P</a:t>
            </a:r>
            <a:r>
              <a:rPr lang="pt-PT" sz="1700"/>
              <a:t>=V</a:t>
            </a:r>
            <a:r>
              <a:rPr lang="pt-PT" sz="1700" baseline="-25000"/>
              <a:t>G</a:t>
            </a:r>
            <a:r>
              <a:rPr lang="pt-PT" sz="1700"/>
              <a:t>+V</a:t>
            </a:r>
            <a:r>
              <a:rPr lang="pt-PT" sz="1700" baseline="-25000"/>
              <a:t>E</a:t>
            </a:r>
            <a:r>
              <a:rPr lang="pt-PT" sz="1700"/>
              <a:t>. Parte dessa heterogeneidade genotípica manteve-se nas F</a:t>
            </a:r>
            <a:r>
              <a:rPr lang="pt-PT" sz="1700" baseline="-25000"/>
              <a:t>3</a:t>
            </a:r>
            <a:r>
              <a:rPr lang="pt-PT" sz="1700"/>
              <a:t>, indicando que os indivíduos na F</a:t>
            </a:r>
            <a:r>
              <a:rPr lang="pt-PT" sz="1700" baseline="-25000"/>
              <a:t>2</a:t>
            </a:r>
            <a:r>
              <a:rPr lang="pt-PT" sz="1700"/>
              <a:t> continuavam a ser heterozigóticos (se bem que menos que as F</a:t>
            </a:r>
            <a:r>
              <a:rPr lang="pt-PT" sz="1700" baseline="-25000"/>
              <a:t>1</a:t>
            </a:r>
            <a:r>
              <a:rPr lang="pt-PT" sz="1700"/>
              <a:t>).</a:t>
            </a:r>
            <a:endParaRPr sz="1700"/>
          </a:p>
          <a:p>
            <a:pPr marL="457200" lvl="0" indent="-336550" algn="just" rtl="0">
              <a:spcBef>
                <a:spcPts val="0"/>
              </a:spcBef>
              <a:spcAft>
                <a:spcPts val="0"/>
              </a:spcAft>
              <a:buSzPts val="1700"/>
              <a:buChar char="●"/>
            </a:pPr>
            <a:r>
              <a:rPr lang="pt-PT" sz="1700"/>
              <a:t>Os fenótipos médios das F</a:t>
            </a:r>
            <a:r>
              <a:rPr lang="pt-PT" sz="1700" baseline="-25000"/>
              <a:t>3</a:t>
            </a:r>
            <a:r>
              <a:rPr lang="pt-PT" sz="1700"/>
              <a:t> correlacionavam-se com os dos respetivos progenitores da F</a:t>
            </a:r>
            <a:r>
              <a:rPr lang="pt-PT" sz="1700" baseline="-25000"/>
              <a:t>2</a:t>
            </a:r>
            <a:r>
              <a:rPr lang="pt-PT" sz="1700"/>
              <a:t>. As F</a:t>
            </a:r>
            <a:r>
              <a:rPr lang="pt-PT" sz="1700" baseline="-25000"/>
              <a:t>3</a:t>
            </a:r>
            <a:r>
              <a:rPr lang="pt-PT" sz="1700"/>
              <a:t> demonstravam que os indivíduos da F</a:t>
            </a:r>
            <a:r>
              <a:rPr lang="pt-PT" sz="1700" baseline="-25000"/>
              <a:t>2</a:t>
            </a:r>
            <a:r>
              <a:rPr lang="pt-PT" sz="1700"/>
              <a:t> eram genotipicamente diferentes, e tinham um </a:t>
            </a:r>
            <a:r>
              <a:rPr lang="pt-PT" sz="1700" u="sng"/>
              <a:t>valor melhorador</a:t>
            </a:r>
            <a:r>
              <a:rPr lang="pt-PT" sz="1700"/>
              <a:t> próprio.</a:t>
            </a:r>
            <a:endParaRPr sz="1700"/>
          </a:p>
          <a:p>
            <a:pPr marL="457200" lvl="0" indent="-336550" algn="just" rtl="0">
              <a:spcBef>
                <a:spcPts val="0"/>
              </a:spcBef>
              <a:spcAft>
                <a:spcPts val="0"/>
              </a:spcAft>
              <a:buSzPts val="1700"/>
              <a:buChar char="●"/>
            </a:pPr>
            <a:r>
              <a:rPr lang="pt-PT" sz="1700"/>
              <a:t>O estimador de Wright-Castle indica pelo menos 9 </a:t>
            </a:r>
            <a:r>
              <a:rPr lang="pt-PT" sz="1700" i="1"/>
              <a:t>loci</a:t>
            </a:r>
            <a:r>
              <a:rPr lang="pt-PT" sz="1700"/>
              <a:t> (“fatores efetivos”) a segregar.</a:t>
            </a:r>
            <a:endParaRPr sz="17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
                                            <p:txEl>
                                              <p:pRg st="0" end="0"/>
                                            </p:txEl>
                                          </p:spTgt>
                                        </p:tgtEl>
                                        <p:attrNameLst>
                                          <p:attrName>style.visibility</p:attrName>
                                        </p:attrNameLst>
                                      </p:cBhvr>
                                      <p:to>
                                        <p:strVal val="visible"/>
                                      </p:to>
                                    </p:set>
                                    <p:animEffect transition="in" filter="fade">
                                      <p:cBhvr>
                                        <p:cTn id="7" dur="500"/>
                                        <p:tgtEl>
                                          <p:spTgt spid="1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
                                            <p:txEl>
                                              <p:pRg st="1" end="1"/>
                                            </p:txEl>
                                          </p:spTgt>
                                        </p:tgtEl>
                                        <p:attrNameLst>
                                          <p:attrName>style.visibility</p:attrName>
                                        </p:attrNameLst>
                                      </p:cBhvr>
                                      <p:to>
                                        <p:strVal val="visible"/>
                                      </p:to>
                                    </p:set>
                                    <p:animEffect transition="in" filter="fade">
                                      <p:cBhvr>
                                        <p:cTn id="12" dur="500"/>
                                        <p:tgtEl>
                                          <p:spTgt spid="18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4">
                                            <p:txEl>
                                              <p:pRg st="2" end="2"/>
                                            </p:txEl>
                                          </p:spTgt>
                                        </p:tgtEl>
                                        <p:attrNameLst>
                                          <p:attrName>style.visibility</p:attrName>
                                        </p:attrNameLst>
                                      </p:cBhvr>
                                      <p:to>
                                        <p:strVal val="visible"/>
                                      </p:to>
                                    </p:set>
                                    <p:animEffect transition="in" filter="fade">
                                      <p:cBhvr>
                                        <p:cTn id="17" dur="500"/>
                                        <p:tgtEl>
                                          <p:spTgt spid="18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4">
                                            <p:txEl>
                                              <p:pRg st="3" end="3"/>
                                            </p:txEl>
                                          </p:spTgt>
                                        </p:tgtEl>
                                        <p:attrNameLst>
                                          <p:attrName>style.visibility</p:attrName>
                                        </p:attrNameLst>
                                      </p:cBhvr>
                                      <p:to>
                                        <p:strVal val="visible"/>
                                      </p:to>
                                    </p:set>
                                    <p:animEffect transition="in" filter="fade">
                                      <p:cBhvr>
                                        <p:cTn id="22" dur="500"/>
                                        <p:tgtEl>
                                          <p:spTgt spid="18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4">
                                            <p:txEl>
                                              <p:pRg st="4" end="4"/>
                                            </p:txEl>
                                          </p:spTgt>
                                        </p:tgtEl>
                                        <p:attrNameLst>
                                          <p:attrName>style.visibility</p:attrName>
                                        </p:attrNameLst>
                                      </p:cBhvr>
                                      <p:to>
                                        <p:strVal val="visible"/>
                                      </p:to>
                                    </p:set>
                                    <p:animEffect transition="in" filter="fade">
                                      <p:cBhvr>
                                        <p:cTn id="27" dur="500"/>
                                        <p:tgtEl>
                                          <p:spTgt spid="18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4">
                                            <p:txEl>
                                              <p:pRg st="5" end="5"/>
                                            </p:txEl>
                                          </p:spTgt>
                                        </p:tgtEl>
                                        <p:attrNameLst>
                                          <p:attrName>style.visibility</p:attrName>
                                        </p:attrNameLst>
                                      </p:cBhvr>
                                      <p:to>
                                        <p:strVal val="visible"/>
                                      </p:to>
                                    </p:set>
                                    <p:animEffect transition="in" filter="fade">
                                      <p:cBhvr>
                                        <p:cTn id="32" dur="500"/>
                                        <p:tgtEl>
                                          <p:spTgt spid="18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4">
                                            <p:txEl>
                                              <p:pRg st="6" end="6"/>
                                            </p:txEl>
                                          </p:spTgt>
                                        </p:tgtEl>
                                        <p:attrNameLst>
                                          <p:attrName>style.visibility</p:attrName>
                                        </p:attrNameLst>
                                      </p:cBhvr>
                                      <p:to>
                                        <p:strVal val="visible"/>
                                      </p:to>
                                    </p:set>
                                    <p:animEffect transition="in" filter="fade">
                                      <p:cBhvr>
                                        <p:cTn id="37" dur="500"/>
                                        <p:tgtEl>
                                          <p:spTgt spid="18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6"/>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Teoria poligénica</a:t>
            </a:r>
            <a:endParaRPr/>
          </a:p>
        </p:txBody>
      </p:sp>
      <p:sp>
        <p:nvSpPr>
          <p:cNvPr id="190" name="Google Shape;190;p26"/>
          <p:cNvSpPr txBox="1">
            <a:spLocks noGrp="1"/>
          </p:cNvSpPr>
          <p:nvPr>
            <p:ph type="body" idx="1"/>
          </p:nvPr>
        </p:nvSpPr>
        <p:spPr>
          <a:xfrm>
            <a:off x="471900" y="1919075"/>
            <a:ext cx="3361500" cy="2710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t-PT"/>
              <a:t>No exemplo da direita, ilustra-se primeiro como se distribuem as classes genotípicas na F</a:t>
            </a:r>
            <a:r>
              <a:rPr lang="pt-PT" baseline="-25000"/>
              <a:t>2</a:t>
            </a:r>
            <a:r>
              <a:rPr lang="pt-PT"/>
              <a:t>, num modelo com 3 </a:t>
            </a:r>
            <a:r>
              <a:rPr lang="pt-PT" i="1"/>
              <a:t>loci</a:t>
            </a:r>
            <a:r>
              <a:rPr lang="pt-PT"/>
              <a:t> (dominância no </a:t>
            </a:r>
            <a:r>
              <a:rPr lang="pt-PT" i="1"/>
              <a:t>locus C/c</a:t>
            </a:r>
            <a:r>
              <a:rPr lang="pt-PT"/>
              <a:t>); abaixo, a mesma distribuição com uma V</a:t>
            </a:r>
            <a:r>
              <a:rPr lang="pt-PT" baseline="-25000"/>
              <a:t>E</a:t>
            </a:r>
            <a:r>
              <a:rPr lang="pt-PT"/>
              <a:t>=4 e COV</a:t>
            </a:r>
            <a:r>
              <a:rPr lang="pt-PT" baseline="-25000"/>
              <a:t>GE</a:t>
            </a:r>
            <a:r>
              <a:rPr lang="pt-PT"/>
              <a:t>=0.</a:t>
            </a:r>
            <a:endParaRPr/>
          </a:p>
        </p:txBody>
      </p:sp>
      <p:pic>
        <p:nvPicPr>
          <p:cNvPr id="191" name="Google Shape;191;p26"/>
          <p:cNvPicPr preferRelativeResize="0"/>
          <p:nvPr/>
        </p:nvPicPr>
        <p:blipFill>
          <a:blip r:embed="rId3">
            <a:alphaModFix/>
          </a:blip>
          <a:stretch>
            <a:fillRect/>
          </a:stretch>
        </p:blipFill>
        <p:spPr>
          <a:xfrm>
            <a:off x="4113300" y="270650"/>
            <a:ext cx="4991874" cy="1624450"/>
          </a:xfrm>
          <a:prstGeom prst="rect">
            <a:avLst/>
          </a:prstGeom>
          <a:noFill/>
          <a:ln>
            <a:noFill/>
          </a:ln>
        </p:spPr>
      </p:pic>
      <p:pic>
        <p:nvPicPr>
          <p:cNvPr id="192" name="Google Shape;192;p26"/>
          <p:cNvPicPr preferRelativeResize="0"/>
          <p:nvPr/>
        </p:nvPicPr>
        <p:blipFill>
          <a:blip r:embed="rId4">
            <a:alphaModFix/>
          </a:blip>
          <a:stretch>
            <a:fillRect/>
          </a:stretch>
        </p:blipFill>
        <p:spPr>
          <a:xfrm>
            <a:off x="4544787" y="1970650"/>
            <a:ext cx="4128899" cy="31728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7"/>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Teoria poligénica</a:t>
            </a:r>
            <a:endParaRPr/>
          </a:p>
        </p:txBody>
      </p:sp>
      <p:sp>
        <p:nvSpPr>
          <p:cNvPr id="198" name="Google Shape;198;p27"/>
          <p:cNvSpPr txBox="1">
            <a:spLocks noGrp="1"/>
          </p:cNvSpPr>
          <p:nvPr>
            <p:ph type="body" idx="1"/>
          </p:nvPr>
        </p:nvSpPr>
        <p:spPr>
          <a:xfrm>
            <a:off x="471900" y="1919075"/>
            <a:ext cx="3361500" cy="2710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pt-PT"/>
              <a:t>A descendência (R) a partir da mesma F</a:t>
            </a:r>
            <a:r>
              <a:rPr lang="pt-PT" baseline="-25000"/>
              <a:t>2</a:t>
            </a:r>
            <a:r>
              <a:rPr lang="pt-PT"/>
              <a:t>, selecionando para o fenótipo ≥ 7 (tracejado).</a:t>
            </a:r>
            <a:endParaRPr/>
          </a:p>
        </p:txBody>
      </p:sp>
      <p:pic>
        <p:nvPicPr>
          <p:cNvPr id="199" name="Google Shape;199;p27"/>
          <p:cNvPicPr preferRelativeResize="0"/>
          <p:nvPr/>
        </p:nvPicPr>
        <p:blipFill>
          <a:blip r:embed="rId3">
            <a:alphaModFix/>
          </a:blip>
          <a:stretch>
            <a:fillRect/>
          </a:stretch>
        </p:blipFill>
        <p:spPr>
          <a:xfrm>
            <a:off x="3985800" y="1658825"/>
            <a:ext cx="4769856" cy="333227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8"/>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Resposta à seleção</a:t>
            </a:r>
            <a:endParaRPr/>
          </a:p>
        </p:txBody>
      </p:sp>
      <p:sp>
        <p:nvSpPr>
          <p:cNvPr id="205" name="Google Shape;205;p28"/>
          <p:cNvSpPr txBox="1">
            <a:spLocks noGrp="1"/>
          </p:cNvSpPr>
          <p:nvPr>
            <p:ph type="body" idx="1"/>
          </p:nvPr>
        </p:nvSpPr>
        <p:spPr>
          <a:xfrm>
            <a:off x="471900" y="1842875"/>
            <a:ext cx="3112500" cy="3022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t-PT"/>
              <a:t>R = h</a:t>
            </a:r>
            <a:r>
              <a:rPr lang="pt-PT" baseline="30000"/>
              <a:t>2</a:t>
            </a:r>
            <a:r>
              <a:rPr lang="pt-PT"/>
              <a:t>S</a:t>
            </a:r>
            <a:endParaRPr/>
          </a:p>
          <a:p>
            <a:pPr marL="0" lvl="0" indent="0" algn="l" rtl="0">
              <a:spcBef>
                <a:spcPts val="1600"/>
              </a:spcBef>
              <a:spcAft>
                <a:spcPts val="0"/>
              </a:spcAft>
              <a:buNone/>
            </a:pPr>
            <a:r>
              <a:rPr lang="pt-PT"/>
              <a:t>h</a:t>
            </a:r>
            <a:r>
              <a:rPr lang="pt-PT" baseline="30000"/>
              <a:t>2</a:t>
            </a:r>
            <a:r>
              <a:rPr lang="pt-PT"/>
              <a:t> = V</a:t>
            </a:r>
            <a:r>
              <a:rPr lang="pt-PT" baseline="-25000"/>
              <a:t>A</a:t>
            </a:r>
            <a:r>
              <a:rPr lang="pt-PT"/>
              <a:t>/V</a:t>
            </a:r>
            <a:r>
              <a:rPr lang="pt-PT" baseline="-25000"/>
              <a:t>P </a:t>
            </a:r>
            <a:r>
              <a:rPr lang="pt-PT" u="sng"/>
              <a:t>heritabilidade</a:t>
            </a:r>
            <a:endParaRPr u="sng"/>
          </a:p>
          <a:p>
            <a:pPr marL="0" lvl="0" indent="0" algn="l" rtl="0">
              <a:spcBef>
                <a:spcPts val="1600"/>
              </a:spcBef>
              <a:spcAft>
                <a:spcPts val="0"/>
              </a:spcAft>
              <a:buNone/>
            </a:pPr>
            <a:r>
              <a:rPr lang="pt-PT"/>
              <a:t>0 ≤ h</a:t>
            </a:r>
            <a:r>
              <a:rPr lang="pt-PT" baseline="30000"/>
              <a:t>2</a:t>
            </a:r>
            <a:r>
              <a:rPr lang="pt-PT"/>
              <a:t> ≤ 1</a:t>
            </a:r>
            <a:endParaRPr/>
          </a:p>
          <a:p>
            <a:pPr marL="0" lvl="0" indent="0" algn="l" rtl="0">
              <a:spcBef>
                <a:spcPts val="1600"/>
              </a:spcBef>
              <a:spcAft>
                <a:spcPts val="0"/>
              </a:spcAft>
              <a:buNone/>
            </a:pPr>
            <a:r>
              <a:rPr lang="pt-PT"/>
              <a:t>V</a:t>
            </a:r>
            <a:r>
              <a:rPr lang="pt-PT" baseline="-25000"/>
              <a:t>P</a:t>
            </a:r>
            <a:r>
              <a:rPr lang="pt-PT"/>
              <a:t> = V</a:t>
            </a:r>
            <a:r>
              <a:rPr lang="pt-PT" baseline="-25000"/>
              <a:t>A</a:t>
            </a:r>
            <a:r>
              <a:rPr lang="pt-PT"/>
              <a:t> + V</a:t>
            </a:r>
            <a:r>
              <a:rPr lang="pt-PT" baseline="-25000"/>
              <a:t>NA</a:t>
            </a:r>
            <a:r>
              <a:rPr lang="pt-PT"/>
              <a:t> + V</a:t>
            </a:r>
            <a:r>
              <a:rPr lang="pt-PT" baseline="-25000"/>
              <a:t>E</a:t>
            </a:r>
            <a:r>
              <a:rPr lang="pt-PT"/>
              <a:t> + 2COV</a:t>
            </a:r>
            <a:r>
              <a:rPr lang="pt-PT" baseline="-25000"/>
              <a:t>GE</a:t>
            </a:r>
            <a:endParaRPr/>
          </a:p>
          <a:p>
            <a:pPr marL="0" lvl="0" indent="0" algn="l" rtl="0">
              <a:spcBef>
                <a:spcPts val="1600"/>
              </a:spcBef>
              <a:spcAft>
                <a:spcPts val="0"/>
              </a:spcAft>
              <a:buNone/>
            </a:pPr>
            <a:r>
              <a:rPr lang="pt-PT"/>
              <a:t>S = i √(V</a:t>
            </a:r>
            <a:r>
              <a:rPr lang="pt-PT" baseline="-25000"/>
              <a:t>P</a:t>
            </a:r>
            <a:r>
              <a:rPr lang="pt-PT"/>
              <a:t>)</a:t>
            </a:r>
            <a:endParaRPr/>
          </a:p>
          <a:p>
            <a:pPr marL="0" lvl="0" indent="0" algn="l" rtl="0">
              <a:spcBef>
                <a:spcPts val="1600"/>
              </a:spcBef>
              <a:spcAft>
                <a:spcPts val="1600"/>
              </a:spcAft>
              <a:buNone/>
            </a:pPr>
            <a:r>
              <a:rPr lang="pt-PT"/>
              <a:t>V</a:t>
            </a:r>
            <a:r>
              <a:rPr lang="pt-PT" baseline="-25000"/>
              <a:t>E</a:t>
            </a:r>
            <a:r>
              <a:rPr lang="pt-PT"/>
              <a:t> = V</a:t>
            </a:r>
            <a:r>
              <a:rPr lang="pt-PT" baseline="-25000"/>
              <a:t>P</a:t>
            </a:r>
            <a:r>
              <a:rPr lang="pt-PT"/>
              <a:t> quando* V</a:t>
            </a:r>
            <a:r>
              <a:rPr lang="pt-PT" baseline="-25000"/>
              <a:t>G</a:t>
            </a:r>
            <a:r>
              <a:rPr lang="pt-PT"/>
              <a:t> = 0</a:t>
            </a:r>
            <a:endParaRPr/>
          </a:p>
        </p:txBody>
      </p:sp>
      <p:pic>
        <p:nvPicPr>
          <p:cNvPr id="206" name="Google Shape;206;p28"/>
          <p:cNvPicPr preferRelativeResize="0"/>
          <p:nvPr/>
        </p:nvPicPr>
        <p:blipFill>
          <a:blip r:embed="rId3">
            <a:alphaModFix/>
          </a:blip>
          <a:stretch>
            <a:fillRect/>
          </a:stretch>
        </p:blipFill>
        <p:spPr>
          <a:xfrm>
            <a:off x="4141150" y="2343075"/>
            <a:ext cx="3476625" cy="1676400"/>
          </a:xfrm>
          <a:prstGeom prst="rect">
            <a:avLst/>
          </a:prstGeom>
          <a:noFill/>
          <a:ln>
            <a:noFill/>
          </a:ln>
        </p:spPr>
      </p:pic>
      <p:pic>
        <p:nvPicPr>
          <p:cNvPr id="207" name="Google Shape;207;p28"/>
          <p:cNvPicPr preferRelativeResize="0"/>
          <p:nvPr/>
        </p:nvPicPr>
        <p:blipFill>
          <a:blip r:embed="rId4">
            <a:alphaModFix/>
          </a:blip>
          <a:stretch>
            <a:fillRect/>
          </a:stretch>
        </p:blipFill>
        <p:spPr>
          <a:xfrm>
            <a:off x="4630664" y="2516889"/>
            <a:ext cx="1977500" cy="1189800"/>
          </a:xfrm>
          <a:prstGeom prst="rect">
            <a:avLst/>
          </a:prstGeom>
          <a:noFill/>
          <a:ln>
            <a:noFill/>
          </a:ln>
        </p:spPr>
      </p:pic>
      <p:sp>
        <p:nvSpPr>
          <p:cNvPr id="208" name="Google Shape;208;p28"/>
          <p:cNvSpPr txBox="1"/>
          <p:nvPr/>
        </p:nvSpPr>
        <p:spPr>
          <a:xfrm>
            <a:off x="4882625" y="3068450"/>
            <a:ext cx="598800" cy="668700"/>
          </a:xfrm>
          <a:prstGeom prst="rect">
            <a:avLst/>
          </a:prstGeom>
          <a:noFill/>
          <a:ln w="9525" cap="flat" cmpd="sng">
            <a:solidFill>
              <a:srgbClr val="0B5394"/>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Roboto"/>
              <a:ea typeface="Roboto"/>
              <a:cs typeface="Roboto"/>
              <a:sym typeface="Roboto"/>
            </a:endParaRPr>
          </a:p>
        </p:txBody>
      </p:sp>
      <p:grpSp>
        <p:nvGrpSpPr>
          <p:cNvPr id="209" name="Google Shape;209;p28"/>
          <p:cNvGrpSpPr/>
          <p:nvPr/>
        </p:nvGrpSpPr>
        <p:grpSpPr>
          <a:xfrm>
            <a:off x="5324600" y="3117514"/>
            <a:ext cx="723000" cy="365400"/>
            <a:chOff x="5324600" y="3117514"/>
            <a:chExt cx="723000" cy="365400"/>
          </a:xfrm>
        </p:grpSpPr>
        <p:cxnSp>
          <p:nvCxnSpPr>
            <p:cNvPr id="210" name="Google Shape;210;p28"/>
            <p:cNvCxnSpPr/>
            <p:nvPr/>
          </p:nvCxnSpPr>
          <p:spPr>
            <a:xfrm rot="10800000">
              <a:off x="5324600" y="3422775"/>
              <a:ext cx="723000" cy="0"/>
            </a:xfrm>
            <a:prstGeom prst="straightConnector1">
              <a:avLst/>
            </a:prstGeom>
            <a:noFill/>
            <a:ln w="28575" cap="flat" cmpd="sng">
              <a:solidFill>
                <a:srgbClr val="0B5394"/>
              </a:solidFill>
              <a:prstDash val="solid"/>
              <a:round/>
              <a:headEnd type="none" w="med" len="med"/>
              <a:tailEnd type="triangle" w="med" len="med"/>
            </a:ln>
          </p:spPr>
        </p:cxnSp>
        <p:sp>
          <p:nvSpPr>
            <p:cNvPr id="211" name="Google Shape;211;p28"/>
            <p:cNvSpPr txBox="1"/>
            <p:nvPr/>
          </p:nvSpPr>
          <p:spPr>
            <a:xfrm>
              <a:off x="5617825" y="3117514"/>
              <a:ext cx="303300" cy="36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0B5394"/>
                  </a:solidFill>
                  <a:latin typeface="Roboto"/>
                  <a:ea typeface="Roboto"/>
                  <a:cs typeface="Roboto"/>
                  <a:sym typeface="Roboto"/>
                </a:rPr>
                <a:t>S</a:t>
              </a:r>
              <a:endParaRPr b="1">
                <a:solidFill>
                  <a:srgbClr val="0B5394"/>
                </a:solidFill>
                <a:latin typeface="Roboto"/>
                <a:ea typeface="Roboto"/>
                <a:cs typeface="Roboto"/>
                <a:sym typeface="Roboto"/>
              </a:endParaRPr>
            </a:p>
          </p:txBody>
        </p:sp>
      </p:grpSp>
      <p:cxnSp>
        <p:nvCxnSpPr>
          <p:cNvPr id="212" name="Google Shape;212;p28"/>
          <p:cNvCxnSpPr/>
          <p:nvPr/>
        </p:nvCxnSpPr>
        <p:spPr>
          <a:xfrm>
            <a:off x="6048375" y="2567000"/>
            <a:ext cx="0" cy="1171500"/>
          </a:xfrm>
          <a:prstGeom prst="straightConnector1">
            <a:avLst/>
          </a:prstGeom>
          <a:noFill/>
          <a:ln w="9525" cap="flat" cmpd="sng">
            <a:solidFill>
              <a:schemeClr val="dk2"/>
            </a:solidFill>
            <a:prstDash val="dash"/>
            <a:round/>
            <a:headEnd type="none" w="med" len="med"/>
            <a:tailEnd type="none" w="med" len="med"/>
          </a:ln>
        </p:spPr>
      </p:cxnSp>
      <p:cxnSp>
        <p:nvCxnSpPr>
          <p:cNvPr id="213" name="Google Shape;213;p28"/>
          <p:cNvCxnSpPr/>
          <p:nvPr/>
        </p:nvCxnSpPr>
        <p:spPr>
          <a:xfrm>
            <a:off x="5698038" y="2526050"/>
            <a:ext cx="0" cy="1245900"/>
          </a:xfrm>
          <a:prstGeom prst="straightConnector1">
            <a:avLst/>
          </a:prstGeom>
          <a:noFill/>
          <a:ln w="9525" cap="flat" cmpd="sng">
            <a:solidFill>
              <a:schemeClr val="dk2"/>
            </a:solidFill>
            <a:prstDash val="dash"/>
            <a:round/>
            <a:headEnd type="none" w="med" len="med"/>
            <a:tailEnd type="none" w="med" len="med"/>
          </a:ln>
        </p:spPr>
      </p:cxnSp>
      <p:grpSp>
        <p:nvGrpSpPr>
          <p:cNvPr id="214" name="Google Shape;214;p28"/>
          <p:cNvGrpSpPr/>
          <p:nvPr/>
        </p:nvGrpSpPr>
        <p:grpSpPr>
          <a:xfrm>
            <a:off x="5705475" y="3358175"/>
            <a:ext cx="349000" cy="365400"/>
            <a:chOff x="5781675" y="3358175"/>
            <a:chExt cx="349000" cy="365400"/>
          </a:xfrm>
        </p:grpSpPr>
        <p:cxnSp>
          <p:nvCxnSpPr>
            <p:cNvPr id="215" name="Google Shape;215;p28"/>
            <p:cNvCxnSpPr/>
            <p:nvPr/>
          </p:nvCxnSpPr>
          <p:spPr>
            <a:xfrm rot="10800000">
              <a:off x="5781675" y="3652850"/>
              <a:ext cx="343500" cy="0"/>
            </a:xfrm>
            <a:prstGeom prst="straightConnector1">
              <a:avLst/>
            </a:prstGeom>
            <a:noFill/>
            <a:ln w="19050" cap="flat" cmpd="sng">
              <a:solidFill>
                <a:srgbClr val="FF0000"/>
              </a:solidFill>
              <a:prstDash val="solid"/>
              <a:round/>
              <a:headEnd type="none" w="med" len="med"/>
              <a:tailEnd type="triangle" w="med" len="med"/>
            </a:ln>
          </p:spPr>
        </p:cxnSp>
        <p:sp>
          <p:nvSpPr>
            <p:cNvPr id="216" name="Google Shape;216;p28"/>
            <p:cNvSpPr txBox="1"/>
            <p:nvPr/>
          </p:nvSpPr>
          <p:spPr>
            <a:xfrm>
              <a:off x="5827375" y="3358175"/>
              <a:ext cx="303300" cy="36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b="1">
                  <a:solidFill>
                    <a:srgbClr val="FF0000"/>
                  </a:solidFill>
                  <a:latin typeface="Roboto"/>
                  <a:ea typeface="Roboto"/>
                  <a:cs typeface="Roboto"/>
                  <a:sym typeface="Roboto"/>
                </a:rPr>
                <a:t>R</a:t>
              </a:r>
              <a:endParaRPr b="1">
                <a:solidFill>
                  <a:srgbClr val="FF0000"/>
                </a:solidFill>
                <a:latin typeface="Roboto"/>
                <a:ea typeface="Roboto"/>
                <a:cs typeface="Roboto"/>
                <a:sym typeface="Roboto"/>
              </a:endParaRPr>
            </a:p>
          </p:txBody>
        </p:sp>
      </p:grpSp>
      <p:sp>
        <p:nvSpPr>
          <p:cNvPr id="217" name="Google Shape;217;p28"/>
          <p:cNvSpPr txBox="1"/>
          <p:nvPr/>
        </p:nvSpPr>
        <p:spPr>
          <a:xfrm>
            <a:off x="3584400" y="4218575"/>
            <a:ext cx="27387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1000">
                <a:latin typeface="Roboto"/>
                <a:ea typeface="Roboto"/>
                <a:cs typeface="Roboto"/>
                <a:sym typeface="Roboto"/>
              </a:rPr>
              <a:t>* populações homogéneas genotipicamente p. ex. linhas puras, F</a:t>
            </a:r>
            <a:r>
              <a:rPr lang="pt-PT" sz="1000" baseline="-25000">
                <a:latin typeface="Roboto"/>
                <a:ea typeface="Roboto"/>
                <a:cs typeface="Roboto"/>
                <a:sym typeface="Roboto"/>
              </a:rPr>
              <a:t>1</a:t>
            </a:r>
            <a:r>
              <a:rPr lang="pt-PT" sz="1000">
                <a:latin typeface="Roboto"/>
                <a:ea typeface="Roboto"/>
                <a:cs typeface="Roboto"/>
                <a:sym typeface="Roboto"/>
              </a:rPr>
              <a:t> de cruzamentos entre linhas puras, clones (incluindo gémeos MZ)</a:t>
            </a:r>
            <a:endParaRPr sz="1000">
              <a:latin typeface="Roboto"/>
              <a:ea typeface="Roboto"/>
              <a:cs typeface="Roboto"/>
              <a:sym typeface="Roboto"/>
            </a:endParaRPr>
          </a:p>
        </p:txBody>
      </p:sp>
      <p:sp>
        <p:nvSpPr>
          <p:cNvPr id="218" name="Google Shape;218;p28"/>
          <p:cNvSpPr/>
          <p:nvPr/>
        </p:nvSpPr>
        <p:spPr>
          <a:xfrm>
            <a:off x="990541" y="3448400"/>
            <a:ext cx="306300" cy="438300"/>
          </a:xfrm>
          <a:prstGeom prst="roundRect">
            <a:avLst>
              <a:gd name="adj" fmla="val 16667"/>
            </a:avLst>
          </a:prstGeom>
          <a:noFill/>
          <a:ln w="9525" cap="flat" cmpd="sng">
            <a:solidFill>
              <a:srgbClr val="00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2"/>
                                        </p:tgtEl>
                                        <p:attrNameLst>
                                          <p:attrName>style.visibility</p:attrName>
                                        </p:attrNameLst>
                                      </p:cBhvr>
                                      <p:to>
                                        <p:strVal val="visible"/>
                                      </p:to>
                                    </p:set>
                                    <p:animEffect transition="in" filter="fade">
                                      <p:cBhvr>
                                        <p:cTn id="7" dur="500"/>
                                        <p:tgtEl>
                                          <p:spTgt spid="2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8"/>
                                        </p:tgtEl>
                                        <p:attrNameLst>
                                          <p:attrName>style.visibility</p:attrName>
                                        </p:attrNameLst>
                                      </p:cBhvr>
                                      <p:to>
                                        <p:strVal val="visible"/>
                                      </p:to>
                                    </p:set>
                                    <p:animEffect transition="in" filter="fade">
                                      <p:cBhvr>
                                        <p:cTn id="12" dur="500"/>
                                        <p:tgtEl>
                                          <p:spTgt spid="208"/>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09"/>
                                        </p:tgtEl>
                                        <p:attrNameLst>
                                          <p:attrName>style.visibility</p:attrName>
                                        </p:attrNameLst>
                                      </p:cBhvr>
                                      <p:to>
                                        <p:strVal val="visible"/>
                                      </p:to>
                                    </p:set>
                                    <p:animEffect transition="in" filter="fade">
                                      <p:cBhvr>
                                        <p:cTn id="16" dur="1000"/>
                                        <p:tgtEl>
                                          <p:spTgt spid="20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7"/>
                                        </p:tgtEl>
                                        <p:attrNameLst>
                                          <p:attrName>style.visibility</p:attrName>
                                        </p:attrNameLst>
                                      </p:cBhvr>
                                      <p:to>
                                        <p:strVal val="visible"/>
                                      </p:to>
                                    </p:set>
                                    <p:animEffect transition="in" filter="fade">
                                      <p:cBhvr>
                                        <p:cTn id="21" dur="500"/>
                                        <p:tgtEl>
                                          <p:spTgt spid="207"/>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213"/>
                                        </p:tgtEl>
                                        <p:attrNameLst>
                                          <p:attrName>style.visibility</p:attrName>
                                        </p:attrNameLst>
                                      </p:cBhvr>
                                      <p:to>
                                        <p:strVal val="visible"/>
                                      </p:to>
                                    </p:set>
                                    <p:animEffect transition="in" filter="fade">
                                      <p:cBhvr>
                                        <p:cTn id="25" dur="1000"/>
                                        <p:tgtEl>
                                          <p:spTgt spid="213"/>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214"/>
                                        </p:tgtEl>
                                        <p:attrNameLst>
                                          <p:attrName>style.visibility</p:attrName>
                                        </p:attrNameLst>
                                      </p:cBhvr>
                                      <p:to>
                                        <p:strVal val="visible"/>
                                      </p:to>
                                    </p:set>
                                    <p:animEffect transition="in" filter="fade">
                                      <p:cBhvr>
                                        <p:cTn id="29" dur="10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8"/>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Resposta à seleção</a:t>
            </a:r>
            <a:endParaRPr/>
          </a:p>
        </p:txBody>
      </p:sp>
      <p:pic>
        <p:nvPicPr>
          <p:cNvPr id="6" name="Imagem 5">
            <a:extLst>
              <a:ext uri="{FF2B5EF4-FFF2-40B4-BE49-F238E27FC236}">
                <a16:creationId xmlns:a16="http://schemas.microsoft.com/office/drawing/2014/main" id="{17C98641-0785-4BA0-84CA-5977EDEE38A4}"/>
              </a:ext>
            </a:extLst>
          </p:cNvPr>
          <p:cNvPicPr>
            <a:picLocks noChangeAspect="1"/>
          </p:cNvPicPr>
          <p:nvPr/>
        </p:nvPicPr>
        <p:blipFill>
          <a:blip r:embed="rId3"/>
          <a:stretch>
            <a:fillRect/>
          </a:stretch>
        </p:blipFill>
        <p:spPr>
          <a:xfrm>
            <a:off x="2706619" y="694362"/>
            <a:ext cx="6218231" cy="4449138"/>
          </a:xfrm>
          <a:prstGeom prst="rect">
            <a:avLst/>
          </a:prstGeom>
        </p:spPr>
      </p:pic>
      <p:sp>
        <p:nvSpPr>
          <p:cNvPr id="7" name="CaixaDeTexto 6">
            <a:extLst>
              <a:ext uri="{FF2B5EF4-FFF2-40B4-BE49-F238E27FC236}">
                <a16:creationId xmlns:a16="http://schemas.microsoft.com/office/drawing/2014/main" id="{2F601BDF-DADB-4878-9AF6-609BB3413DDB}"/>
              </a:ext>
            </a:extLst>
          </p:cNvPr>
          <p:cNvSpPr txBox="1"/>
          <p:nvPr/>
        </p:nvSpPr>
        <p:spPr>
          <a:xfrm>
            <a:off x="98251" y="1174173"/>
            <a:ext cx="2608368" cy="1384995"/>
          </a:xfrm>
          <a:prstGeom prst="rect">
            <a:avLst/>
          </a:prstGeom>
          <a:noFill/>
        </p:spPr>
        <p:txBody>
          <a:bodyPr wrap="square" rtlCol="0">
            <a:spAutoFit/>
          </a:bodyPr>
          <a:lstStyle/>
          <a:p>
            <a:r>
              <a:rPr lang="pt-PT" sz="1200" dirty="0"/>
              <a:t>Nesta experiência demonstram-se:</a:t>
            </a:r>
          </a:p>
          <a:p>
            <a:pPr marL="285750" indent="-285750">
              <a:buFont typeface="Arial" panose="020B0604020202020204" pitchFamily="34" charset="0"/>
              <a:buChar char="•"/>
            </a:pPr>
            <a:r>
              <a:rPr lang="pt-PT" sz="1200" dirty="0"/>
              <a:t>O potencial aparentemente inesgotável de aumentar um fenótipo </a:t>
            </a:r>
            <a:r>
              <a:rPr lang="pt-PT" sz="1200" dirty="0" err="1"/>
              <a:t>poligénico</a:t>
            </a:r>
            <a:endParaRPr lang="pt-PT" sz="1200" dirty="0"/>
          </a:p>
          <a:p>
            <a:pPr marL="285750" indent="-285750">
              <a:buFont typeface="Arial" panose="020B0604020202020204" pitchFamily="34" charset="0"/>
              <a:buChar char="•"/>
            </a:pPr>
            <a:r>
              <a:rPr lang="pt-PT" sz="1200" dirty="0"/>
              <a:t>O potencial de inverter o sentido das respostas (linhas verde, lilás e preta)</a:t>
            </a:r>
          </a:p>
        </p:txBody>
      </p:sp>
    </p:spTree>
    <p:extLst>
      <p:ext uri="{BB962C8B-B14F-4D97-AF65-F5344CB8AC3E}">
        <p14:creationId xmlns:p14="http://schemas.microsoft.com/office/powerpoint/2010/main" val="3063512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29"/>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Estimativas de h</a:t>
            </a:r>
            <a:r>
              <a:rPr lang="pt-PT" baseline="30000"/>
              <a:t>2</a:t>
            </a:r>
            <a:endParaRPr baseline="30000"/>
          </a:p>
        </p:txBody>
      </p:sp>
      <p:sp>
        <p:nvSpPr>
          <p:cNvPr id="224" name="Google Shape;224;p29"/>
          <p:cNvSpPr txBox="1">
            <a:spLocks noGrp="1"/>
          </p:cNvSpPr>
          <p:nvPr>
            <p:ph type="body" idx="1"/>
          </p:nvPr>
        </p:nvSpPr>
        <p:spPr>
          <a:xfrm>
            <a:off x="471900" y="1766675"/>
            <a:ext cx="5652600" cy="33102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pt-PT"/>
              <a:t>Regressão: b</a:t>
            </a:r>
            <a:r>
              <a:rPr lang="pt-PT" baseline="-25000"/>
              <a:t>YX</a:t>
            </a:r>
            <a:r>
              <a:rPr lang="pt-PT"/>
              <a:t> = kh</a:t>
            </a:r>
            <a:r>
              <a:rPr lang="pt-PT" baseline="30000"/>
              <a:t>2</a:t>
            </a:r>
            <a:endParaRPr baseline="30000"/>
          </a:p>
          <a:p>
            <a:pPr marL="914400" lvl="1" indent="-317500" algn="l" rtl="0">
              <a:spcBef>
                <a:spcPts val="0"/>
              </a:spcBef>
              <a:spcAft>
                <a:spcPts val="0"/>
              </a:spcAft>
              <a:buSzPts val="1400"/>
              <a:buChar char="○"/>
            </a:pPr>
            <a:r>
              <a:rPr lang="pt-PT"/>
              <a:t>k = 1 entre os descendentes e a média dos progenitores</a:t>
            </a:r>
            <a:endParaRPr/>
          </a:p>
          <a:p>
            <a:pPr marL="914400" lvl="1" indent="-317500" algn="l" rtl="0">
              <a:spcBef>
                <a:spcPts val="0"/>
              </a:spcBef>
              <a:spcAft>
                <a:spcPts val="0"/>
              </a:spcAft>
              <a:buSzPts val="1400"/>
              <a:buChar char="○"/>
            </a:pPr>
            <a:r>
              <a:rPr lang="pt-PT"/>
              <a:t>k = ½ entre os descendentes e um dos progenitores</a:t>
            </a:r>
            <a:endParaRPr/>
          </a:p>
          <a:p>
            <a:pPr marL="457200" lvl="0" indent="-342900" algn="l" rtl="0">
              <a:spcBef>
                <a:spcPts val="0"/>
              </a:spcBef>
              <a:spcAft>
                <a:spcPts val="0"/>
              </a:spcAft>
              <a:buSzPts val="1800"/>
              <a:buChar char="●"/>
            </a:pPr>
            <a:r>
              <a:rPr lang="pt-PT"/>
              <a:t>Gémeos</a:t>
            </a:r>
            <a:endParaRPr sz="1400"/>
          </a:p>
          <a:p>
            <a:pPr marL="457200" lvl="0" indent="-342900" algn="l" rtl="0">
              <a:spcBef>
                <a:spcPts val="0"/>
              </a:spcBef>
              <a:spcAft>
                <a:spcPts val="0"/>
              </a:spcAft>
              <a:buSzPts val="1800"/>
              <a:buChar char="●"/>
            </a:pPr>
            <a:r>
              <a:rPr lang="pt-PT"/>
              <a:t>Cruzamentos controlados</a:t>
            </a:r>
            <a:endParaRPr/>
          </a:p>
          <a:p>
            <a:pPr marL="914400" lvl="1" indent="-317500" algn="l" rtl="0">
              <a:spcBef>
                <a:spcPts val="0"/>
              </a:spcBef>
              <a:spcAft>
                <a:spcPts val="0"/>
              </a:spcAft>
              <a:buSzPts val="1400"/>
              <a:buChar char="○"/>
            </a:pPr>
            <a:r>
              <a:rPr lang="pt-PT"/>
              <a:t>V(F</a:t>
            </a:r>
            <a:r>
              <a:rPr lang="pt-PT" baseline="-25000"/>
              <a:t>2</a:t>
            </a:r>
            <a:r>
              <a:rPr lang="pt-PT"/>
              <a:t>) = V</a:t>
            </a:r>
            <a:r>
              <a:rPr lang="pt-PT" baseline="-25000"/>
              <a:t>A</a:t>
            </a:r>
            <a:r>
              <a:rPr lang="pt-PT"/>
              <a:t> + V</a:t>
            </a:r>
            <a:r>
              <a:rPr lang="pt-PT" baseline="-25000"/>
              <a:t>D</a:t>
            </a:r>
            <a:r>
              <a:rPr lang="pt-PT"/>
              <a:t> + V</a:t>
            </a:r>
            <a:r>
              <a:rPr lang="pt-PT" baseline="-25000"/>
              <a:t>E</a:t>
            </a:r>
            <a:br>
              <a:rPr lang="pt-PT"/>
            </a:br>
            <a:r>
              <a:rPr lang="pt-PT"/>
              <a:t>V</a:t>
            </a:r>
            <a:r>
              <a:rPr lang="pt-PT" baseline="-25000"/>
              <a:t>D</a:t>
            </a:r>
            <a:r>
              <a:rPr lang="pt-PT"/>
              <a:t> + V</a:t>
            </a:r>
            <a:r>
              <a:rPr lang="pt-PT" baseline="-25000"/>
              <a:t>E</a:t>
            </a:r>
            <a:r>
              <a:rPr lang="pt-PT"/>
              <a:t> = V(B</a:t>
            </a:r>
            <a:r>
              <a:rPr lang="pt-PT" baseline="-25000"/>
              <a:t>1</a:t>
            </a:r>
            <a:r>
              <a:rPr lang="pt-PT"/>
              <a:t>) + V(B</a:t>
            </a:r>
            <a:r>
              <a:rPr lang="pt-PT" baseline="-25000"/>
              <a:t>2</a:t>
            </a:r>
            <a:r>
              <a:rPr lang="pt-PT"/>
              <a:t>) – V(F</a:t>
            </a:r>
            <a:r>
              <a:rPr lang="pt-PT" baseline="-25000"/>
              <a:t>2</a:t>
            </a:r>
            <a:r>
              <a:rPr lang="pt-PT"/>
              <a:t>)</a:t>
            </a:r>
            <a:endParaRPr/>
          </a:p>
          <a:p>
            <a:pPr marL="914400" lvl="1" indent="-317500" algn="l" rtl="0">
              <a:spcBef>
                <a:spcPts val="0"/>
              </a:spcBef>
              <a:spcAft>
                <a:spcPts val="0"/>
              </a:spcAft>
              <a:buSzPts val="1400"/>
              <a:buChar char="○"/>
            </a:pPr>
            <a:r>
              <a:rPr lang="pt-PT"/>
              <a:t>Designs ANOVA</a:t>
            </a:r>
            <a:endParaRPr/>
          </a:p>
          <a:p>
            <a:pPr marL="914400" lvl="1" indent="-317500" algn="l" rtl="0">
              <a:spcBef>
                <a:spcPts val="0"/>
              </a:spcBef>
              <a:spcAft>
                <a:spcPts val="0"/>
              </a:spcAft>
              <a:buSzPts val="1400"/>
              <a:buChar char="○"/>
            </a:pPr>
            <a:r>
              <a:rPr lang="pt-PT"/>
              <a:t>Dialelos</a:t>
            </a:r>
            <a:endParaRPr sz="1400"/>
          </a:p>
          <a:p>
            <a:pPr marL="457200" lvl="0" indent="-342900" algn="l" rtl="0">
              <a:spcBef>
                <a:spcPts val="0"/>
              </a:spcBef>
              <a:spcAft>
                <a:spcPts val="0"/>
              </a:spcAft>
              <a:buSzPts val="1800"/>
              <a:buChar char="●"/>
            </a:pPr>
            <a:r>
              <a:rPr lang="pt-PT"/>
              <a:t>Majorantes:</a:t>
            </a:r>
            <a:endParaRPr/>
          </a:p>
          <a:p>
            <a:pPr marL="914400" lvl="1" indent="-317500" algn="l" rtl="0">
              <a:spcBef>
                <a:spcPts val="0"/>
              </a:spcBef>
              <a:spcAft>
                <a:spcPts val="0"/>
              </a:spcAft>
              <a:buSzPts val="1400"/>
              <a:buChar char="○"/>
            </a:pPr>
            <a:r>
              <a:rPr lang="pt-PT"/>
              <a:t>“heritabilidade em sentido lato”: V</a:t>
            </a:r>
            <a:r>
              <a:rPr lang="pt-PT" baseline="-25000"/>
              <a:t>G</a:t>
            </a:r>
            <a:r>
              <a:rPr lang="pt-PT"/>
              <a:t>/V</a:t>
            </a:r>
            <a:r>
              <a:rPr lang="pt-PT" baseline="-25000"/>
              <a:t>P</a:t>
            </a:r>
            <a:endParaRPr baseline="-25000"/>
          </a:p>
          <a:p>
            <a:pPr marL="914400" lvl="1" indent="-317500" algn="l" rtl="0">
              <a:spcBef>
                <a:spcPts val="0"/>
              </a:spcBef>
              <a:spcAft>
                <a:spcPts val="0"/>
              </a:spcAft>
              <a:buSzPts val="1400"/>
              <a:buChar char="○"/>
            </a:pPr>
            <a:r>
              <a:rPr lang="pt-PT"/>
              <a:t>Repetibilidade: (V</a:t>
            </a:r>
            <a:r>
              <a:rPr lang="pt-PT" baseline="-25000"/>
              <a:t>G</a:t>
            </a:r>
            <a:r>
              <a:rPr lang="pt-PT"/>
              <a:t> + V</a:t>
            </a:r>
            <a:r>
              <a:rPr lang="pt-PT" baseline="-25000"/>
              <a:t>Ep</a:t>
            </a:r>
            <a:r>
              <a:rPr lang="pt-PT"/>
              <a:t>)/V</a:t>
            </a:r>
            <a:r>
              <a:rPr lang="pt-PT" baseline="-25000"/>
              <a:t>P</a:t>
            </a:r>
            <a:endParaRPr baseline="-25000"/>
          </a:p>
        </p:txBody>
      </p:sp>
      <p:pic>
        <p:nvPicPr>
          <p:cNvPr id="225" name="Google Shape;225;p29"/>
          <p:cNvPicPr preferRelativeResize="0"/>
          <p:nvPr/>
        </p:nvPicPr>
        <p:blipFill>
          <a:blip r:embed="rId3">
            <a:alphaModFix/>
          </a:blip>
          <a:stretch>
            <a:fillRect/>
          </a:stretch>
        </p:blipFill>
        <p:spPr>
          <a:xfrm>
            <a:off x="6301600" y="1817725"/>
            <a:ext cx="2556650" cy="2311000"/>
          </a:xfrm>
          <a:prstGeom prst="rect">
            <a:avLst/>
          </a:prstGeom>
          <a:noFill/>
          <a:ln>
            <a:noFill/>
          </a:ln>
        </p:spPr>
      </p:pic>
      <p:grpSp>
        <p:nvGrpSpPr>
          <p:cNvPr id="226" name="Google Shape;226;p29"/>
          <p:cNvGrpSpPr/>
          <p:nvPr/>
        </p:nvGrpSpPr>
        <p:grpSpPr>
          <a:xfrm>
            <a:off x="4733925" y="2886075"/>
            <a:ext cx="1360100" cy="1447800"/>
            <a:chOff x="4733925" y="3038475"/>
            <a:chExt cx="1360100" cy="1447800"/>
          </a:xfrm>
        </p:grpSpPr>
        <p:sp>
          <p:nvSpPr>
            <p:cNvPr id="227" name="Google Shape;227;p29"/>
            <p:cNvSpPr txBox="1"/>
            <p:nvPr/>
          </p:nvSpPr>
          <p:spPr>
            <a:xfrm>
              <a:off x="4752975" y="3038475"/>
              <a:ext cx="1314300" cy="1447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t-PT">
                  <a:latin typeface="Roboto"/>
                  <a:ea typeface="Roboto"/>
                  <a:cs typeface="Roboto"/>
                  <a:sym typeface="Roboto"/>
                </a:rPr>
                <a:t>P</a:t>
              </a:r>
              <a:r>
                <a:rPr lang="pt-PT" baseline="-25000">
                  <a:latin typeface="Roboto"/>
                  <a:ea typeface="Roboto"/>
                  <a:cs typeface="Roboto"/>
                  <a:sym typeface="Roboto"/>
                </a:rPr>
                <a:t>1</a:t>
              </a:r>
              <a:r>
                <a:rPr lang="pt-PT">
                  <a:latin typeface="Roboto"/>
                  <a:ea typeface="Roboto"/>
                  <a:cs typeface="Roboto"/>
                  <a:sym typeface="Roboto"/>
                </a:rPr>
                <a:t> x P</a:t>
              </a:r>
              <a:r>
                <a:rPr lang="pt-PT" baseline="-25000">
                  <a:latin typeface="Roboto"/>
                  <a:ea typeface="Roboto"/>
                  <a:cs typeface="Roboto"/>
                  <a:sym typeface="Roboto"/>
                </a:rPr>
                <a:t>2</a:t>
              </a:r>
              <a:endParaRPr baseline="-25000">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r>
                <a:rPr lang="pt-PT">
                  <a:latin typeface="Roboto"/>
                  <a:ea typeface="Roboto"/>
                  <a:cs typeface="Roboto"/>
                  <a:sym typeface="Roboto"/>
                </a:rPr>
                <a:t>F</a:t>
              </a:r>
              <a:r>
                <a:rPr lang="pt-PT" baseline="-25000">
                  <a:latin typeface="Roboto"/>
                  <a:ea typeface="Roboto"/>
                  <a:cs typeface="Roboto"/>
                  <a:sym typeface="Roboto"/>
                </a:rPr>
                <a:t>1</a:t>
              </a:r>
              <a:endParaRPr baseline="-25000">
                <a:latin typeface="Roboto"/>
                <a:ea typeface="Roboto"/>
                <a:cs typeface="Roboto"/>
                <a:sym typeface="Roboto"/>
              </a:endParaRPr>
            </a:p>
            <a:p>
              <a:pPr marL="0" lvl="0" indent="0" algn="ctr" rtl="0">
                <a:spcBef>
                  <a:spcPts val="0"/>
                </a:spcBef>
                <a:spcAft>
                  <a:spcPts val="0"/>
                </a:spcAft>
                <a:buNone/>
              </a:pPr>
              <a:r>
                <a:rPr lang="pt-PT">
                  <a:latin typeface="Roboto"/>
                  <a:ea typeface="Roboto"/>
                  <a:cs typeface="Roboto"/>
                  <a:sym typeface="Roboto"/>
                </a:rPr>
                <a:t>       </a:t>
              </a: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r>
                <a:rPr lang="pt-PT">
                  <a:latin typeface="Roboto"/>
                  <a:ea typeface="Roboto"/>
                  <a:cs typeface="Roboto"/>
                  <a:sym typeface="Roboto"/>
                </a:rPr>
                <a:t>B</a:t>
              </a:r>
              <a:r>
                <a:rPr lang="pt-PT" baseline="-25000">
                  <a:latin typeface="Roboto"/>
                  <a:ea typeface="Roboto"/>
                  <a:cs typeface="Roboto"/>
                  <a:sym typeface="Roboto"/>
                </a:rPr>
                <a:t>1</a:t>
              </a:r>
              <a:r>
                <a:rPr lang="pt-PT">
                  <a:latin typeface="Roboto"/>
                  <a:ea typeface="Roboto"/>
                  <a:cs typeface="Roboto"/>
                  <a:sym typeface="Roboto"/>
                </a:rPr>
                <a:t>      F</a:t>
              </a:r>
              <a:r>
                <a:rPr lang="pt-PT" baseline="-25000">
                  <a:latin typeface="Roboto"/>
                  <a:ea typeface="Roboto"/>
                  <a:cs typeface="Roboto"/>
                  <a:sym typeface="Roboto"/>
                </a:rPr>
                <a:t>2</a:t>
              </a:r>
              <a:r>
                <a:rPr lang="pt-PT">
                  <a:latin typeface="Roboto"/>
                  <a:ea typeface="Roboto"/>
                  <a:cs typeface="Roboto"/>
                  <a:sym typeface="Roboto"/>
                </a:rPr>
                <a:t>      B</a:t>
              </a:r>
              <a:r>
                <a:rPr lang="pt-PT" baseline="-25000">
                  <a:latin typeface="Roboto"/>
                  <a:ea typeface="Roboto"/>
                  <a:cs typeface="Roboto"/>
                  <a:sym typeface="Roboto"/>
                </a:rPr>
                <a:t>2</a:t>
              </a:r>
              <a:endParaRPr baseline="-25000">
                <a:latin typeface="Roboto"/>
                <a:ea typeface="Roboto"/>
                <a:cs typeface="Roboto"/>
                <a:sym typeface="Roboto"/>
              </a:endParaRPr>
            </a:p>
          </p:txBody>
        </p:sp>
        <p:cxnSp>
          <p:nvCxnSpPr>
            <p:cNvPr id="228" name="Google Shape;228;p29"/>
            <p:cNvCxnSpPr/>
            <p:nvPr/>
          </p:nvCxnSpPr>
          <p:spPr>
            <a:xfrm>
              <a:off x="5391150" y="3800475"/>
              <a:ext cx="0" cy="362100"/>
            </a:xfrm>
            <a:prstGeom prst="straightConnector1">
              <a:avLst/>
            </a:prstGeom>
            <a:noFill/>
            <a:ln w="9525" cap="flat" cmpd="sng">
              <a:solidFill>
                <a:schemeClr val="dk2"/>
              </a:solidFill>
              <a:prstDash val="solid"/>
              <a:round/>
              <a:headEnd type="none" w="med" len="med"/>
              <a:tailEnd type="triangle" w="med" len="med"/>
            </a:ln>
          </p:spPr>
        </p:cxnSp>
        <p:cxnSp>
          <p:nvCxnSpPr>
            <p:cNvPr id="229" name="Google Shape;229;p29"/>
            <p:cNvCxnSpPr/>
            <p:nvPr/>
          </p:nvCxnSpPr>
          <p:spPr>
            <a:xfrm flipH="1">
              <a:off x="5092500" y="3800475"/>
              <a:ext cx="203400" cy="351900"/>
            </a:xfrm>
            <a:prstGeom prst="straightConnector1">
              <a:avLst/>
            </a:prstGeom>
            <a:noFill/>
            <a:ln w="9525" cap="flat" cmpd="sng">
              <a:solidFill>
                <a:schemeClr val="dk2"/>
              </a:solidFill>
              <a:prstDash val="solid"/>
              <a:round/>
              <a:headEnd type="none" w="med" len="med"/>
              <a:tailEnd type="triangle" w="med" len="med"/>
            </a:ln>
          </p:spPr>
        </p:cxnSp>
        <p:cxnSp>
          <p:nvCxnSpPr>
            <p:cNvPr id="230" name="Google Shape;230;p29"/>
            <p:cNvCxnSpPr/>
            <p:nvPr/>
          </p:nvCxnSpPr>
          <p:spPr>
            <a:xfrm>
              <a:off x="5514975" y="3800475"/>
              <a:ext cx="207300" cy="359100"/>
            </a:xfrm>
            <a:prstGeom prst="straightConnector1">
              <a:avLst/>
            </a:prstGeom>
            <a:noFill/>
            <a:ln w="9525" cap="flat" cmpd="sng">
              <a:solidFill>
                <a:schemeClr val="dk2"/>
              </a:solidFill>
              <a:prstDash val="solid"/>
              <a:round/>
              <a:headEnd type="none" w="med" len="med"/>
              <a:tailEnd type="triangle" w="med" len="med"/>
            </a:ln>
          </p:spPr>
        </p:cxnSp>
        <p:sp>
          <p:nvSpPr>
            <p:cNvPr id="231" name="Google Shape;231;p29"/>
            <p:cNvSpPr txBox="1"/>
            <p:nvPr/>
          </p:nvSpPr>
          <p:spPr>
            <a:xfrm>
              <a:off x="4733925" y="3709625"/>
              <a:ext cx="495300" cy="41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a:latin typeface="Roboto"/>
                  <a:ea typeface="Roboto"/>
                  <a:cs typeface="Roboto"/>
                  <a:sym typeface="Roboto"/>
                </a:rPr>
                <a:t>x P</a:t>
              </a:r>
              <a:r>
                <a:rPr lang="pt-PT" baseline="-25000">
                  <a:latin typeface="Roboto"/>
                  <a:ea typeface="Roboto"/>
                  <a:cs typeface="Roboto"/>
                  <a:sym typeface="Roboto"/>
                </a:rPr>
                <a:t>1</a:t>
              </a:r>
              <a:endParaRPr baseline="-25000">
                <a:latin typeface="Roboto"/>
                <a:ea typeface="Roboto"/>
                <a:cs typeface="Roboto"/>
                <a:sym typeface="Roboto"/>
              </a:endParaRPr>
            </a:p>
          </p:txBody>
        </p:sp>
        <p:sp>
          <p:nvSpPr>
            <p:cNvPr id="232" name="Google Shape;232;p29"/>
            <p:cNvSpPr txBox="1"/>
            <p:nvPr/>
          </p:nvSpPr>
          <p:spPr>
            <a:xfrm>
              <a:off x="5598725" y="3709625"/>
              <a:ext cx="495300" cy="41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a:latin typeface="Roboto"/>
                  <a:ea typeface="Roboto"/>
                  <a:cs typeface="Roboto"/>
                  <a:sym typeface="Roboto"/>
                </a:rPr>
                <a:t>x P</a:t>
              </a:r>
              <a:r>
                <a:rPr lang="pt-PT" baseline="-25000">
                  <a:latin typeface="Roboto"/>
                  <a:ea typeface="Roboto"/>
                  <a:cs typeface="Roboto"/>
                  <a:sym typeface="Roboto"/>
                </a:rPr>
                <a:t>2</a:t>
              </a:r>
              <a:endParaRPr baseline="-25000">
                <a:latin typeface="Roboto"/>
                <a:ea typeface="Roboto"/>
                <a:cs typeface="Roboto"/>
                <a:sym typeface="Roboto"/>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
                                        </p:tgtEl>
                                        <p:attrNameLst>
                                          <p:attrName>style.visibility</p:attrName>
                                        </p:attrNameLst>
                                      </p:cBhvr>
                                      <p:to>
                                        <p:strVal val="visible"/>
                                      </p:to>
                                    </p:set>
                                    <p:animEffect transition="in" filter="fade">
                                      <p:cBhvr>
                                        <p:cTn id="7" dur="1500"/>
                                        <p:tgtEl>
                                          <p:spTgt spid="2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4">
                                            <p:txEl>
                                              <p:pRg st="0" end="0"/>
                                            </p:txEl>
                                          </p:spTgt>
                                        </p:tgtEl>
                                        <p:attrNameLst>
                                          <p:attrName>style.visibility</p:attrName>
                                        </p:attrNameLst>
                                      </p:cBhvr>
                                      <p:to>
                                        <p:strVal val="visible"/>
                                      </p:to>
                                    </p:set>
                                    <p:animEffect transition="in" filter="fade">
                                      <p:cBhvr>
                                        <p:cTn id="12" dur="500"/>
                                        <p:tgtEl>
                                          <p:spTgt spid="22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4">
                                            <p:txEl>
                                              <p:pRg st="1" end="1"/>
                                            </p:txEl>
                                          </p:spTgt>
                                        </p:tgtEl>
                                        <p:attrNameLst>
                                          <p:attrName>style.visibility</p:attrName>
                                        </p:attrNameLst>
                                      </p:cBhvr>
                                      <p:to>
                                        <p:strVal val="visible"/>
                                      </p:to>
                                    </p:set>
                                    <p:animEffect transition="in" filter="fade">
                                      <p:cBhvr>
                                        <p:cTn id="17" dur="500"/>
                                        <p:tgtEl>
                                          <p:spTgt spid="22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4">
                                            <p:txEl>
                                              <p:pRg st="2" end="2"/>
                                            </p:txEl>
                                          </p:spTgt>
                                        </p:tgtEl>
                                        <p:attrNameLst>
                                          <p:attrName>style.visibility</p:attrName>
                                        </p:attrNameLst>
                                      </p:cBhvr>
                                      <p:to>
                                        <p:strVal val="visible"/>
                                      </p:to>
                                    </p:set>
                                    <p:animEffect transition="in" filter="fade">
                                      <p:cBhvr>
                                        <p:cTn id="22" dur="500"/>
                                        <p:tgtEl>
                                          <p:spTgt spid="22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4">
                                            <p:txEl>
                                              <p:pRg st="3" end="3"/>
                                            </p:txEl>
                                          </p:spTgt>
                                        </p:tgtEl>
                                        <p:attrNameLst>
                                          <p:attrName>style.visibility</p:attrName>
                                        </p:attrNameLst>
                                      </p:cBhvr>
                                      <p:to>
                                        <p:strVal val="visible"/>
                                      </p:to>
                                    </p:set>
                                    <p:animEffect transition="in" filter="fade">
                                      <p:cBhvr>
                                        <p:cTn id="27" dur="500"/>
                                        <p:tgtEl>
                                          <p:spTgt spid="22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4">
                                            <p:txEl>
                                              <p:pRg st="4" end="4"/>
                                            </p:txEl>
                                          </p:spTgt>
                                        </p:tgtEl>
                                        <p:attrNameLst>
                                          <p:attrName>style.visibility</p:attrName>
                                        </p:attrNameLst>
                                      </p:cBhvr>
                                      <p:to>
                                        <p:strVal val="visible"/>
                                      </p:to>
                                    </p:set>
                                    <p:animEffect transition="in" filter="fade">
                                      <p:cBhvr>
                                        <p:cTn id="32" dur="500"/>
                                        <p:tgtEl>
                                          <p:spTgt spid="22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4">
                                            <p:txEl>
                                              <p:pRg st="5" end="5"/>
                                            </p:txEl>
                                          </p:spTgt>
                                        </p:tgtEl>
                                        <p:attrNameLst>
                                          <p:attrName>style.visibility</p:attrName>
                                        </p:attrNameLst>
                                      </p:cBhvr>
                                      <p:to>
                                        <p:strVal val="visible"/>
                                      </p:to>
                                    </p:set>
                                    <p:animEffect transition="in" filter="fade">
                                      <p:cBhvr>
                                        <p:cTn id="37" dur="500"/>
                                        <p:tgtEl>
                                          <p:spTgt spid="22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24">
                                            <p:txEl>
                                              <p:pRg st="6" end="6"/>
                                            </p:txEl>
                                          </p:spTgt>
                                        </p:tgtEl>
                                        <p:attrNameLst>
                                          <p:attrName>style.visibility</p:attrName>
                                        </p:attrNameLst>
                                      </p:cBhvr>
                                      <p:to>
                                        <p:strVal val="visible"/>
                                      </p:to>
                                    </p:set>
                                    <p:animEffect transition="in" filter="fade">
                                      <p:cBhvr>
                                        <p:cTn id="42" dur="500"/>
                                        <p:tgtEl>
                                          <p:spTgt spid="224">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24">
                                            <p:txEl>
                                              <p:pRg st="7" end="7"/>
                                            </p:txEl>
                                          </p:spTgt>
                                        </p:tgtEl>
                                        <p:attrNameLst>
                                          <p:attrName>style.visibility</p:attrName>
                                        </p:attrNameLst>
                                      </p:cBhvr>
                                      <p:to>
                                        <p:strVal val="visible"/>
                                      </p:to>
                                    </p:set>
                                    <p:animEffect transition="in" filter="fade">
                                      <p:cBhvr>
                                        <p:cTn id="47" dur="500"/>
                                        <p:tgtEl>
                                          <p:spTgt spid="224">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24">
                                            <p:txEl>
                                              <p:pRg st="8" end="8"/>
                                            </p:txEl>
                                          </p:spTgt>
                                        </p:tgtEl>
                                        <p:attrNameLst>
                                          <p:attrName>style.visibility</p:attrName>
                                        </p:attrNameLst>
                                      </p:cBhvr>
                                      <p:to>
                                        <p:strVal val="visible"/>
                                      </p:to>
                                    </p:set>
                                    <p:animEffect transition="in" filter="fade">
                                      <p:cBhvr>
                                        <p:cTn id="52" dur="500"/>
                                        <p:tgtEl>
                                          <p:spTgt spid="224">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24">
                                            <p:txEl>
                                              <p:pRg st="9" end="9"/>
                                            </p:txEl>
                                          </p:spTgt>
                                        </p:tgtEl>
                                        <p:attrNameLst>
                                          <p:attrName>style.visibility</p:attrName>
                                        </p:attrNameLst>
                                      </p:cBhvr>
                                      <p:to>
                                        <p:strVal val="visible"/>
                                      </p:to>
                                    </p:set>
                                    <p:animEffect transition="in" filter="fade">
                                      <p:cBhvr>
                                        <p:cTn id="57" dur="500"/>
                                        <p:tgtEl>
                                          <p:spTgt spid="224">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24">
                                            <p:txEl>
                                              <p:pRg st="10" end="10"/>
                                            </p:txEl>
                                          </p:spTgt>
                                        </p:tgtEl>
                                        <p:attrNameLst>
                                          <p:attrName>style.visibility</p:attrName>
                                        </p:attrNameLst>
                                      </p:cBhvr>
                                      <p:to>
                                        <p:strVal val="visible"/>
                                      </p:to>
                                    </p:set>
                                    <p:animEffect transition="in" filter="fade">
                                      <p:cBhvr>
                                        <p:cTn id="62" dur="500"/>
                                        <p:tgtEl>
                                          <p:spTgt spid="224">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26"/>
                                        </p:tgtEl>
                                        <p:attrNameLst>
                                          <p:attrName>style.visibility</p:attrName>
                                        </p:attrNameLst>
                                      </p:cBhvr>
                                      <p:to>
                                        <p:strVal val="visible"/>
                                      </p:to>
                                    </p:set>
                                    <p:animEffect transition="in" filter="fade">
                                      <p:cBhvr>
                                        <p:cTn id="67" dur="500"/>
                                        <p:tgtEl>
                                          <p:spTgt spid="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0"/>
          <p:cNvSpPr txBox="1"/>
          <p:nvPr/>
        </p:nvSpPr>
        <p:spPr>
          <a:xfrm>
            <a:off x="286225" y="252300"/>
            <a:ext cx="1473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﻿OMIM %209850</a:t>
            </a:r>
            <a:endParaRPr>
              <a:latin typeface="Roboto"/>
              <a:ea typeface="Roboto"/>
              <a:cs typeface="Roboto"/>
              <a:sym typeface="Roboto"/>
            </a:endParaRPr>
          </a:p>
        </p:txBody>
      </p:sp>
      <p:sp>
        <p:nvSpPr>
          <p:cNvPr id="238" name="Google Shape;238;p30"/>
          <p:cNvSpPr txBox="1"/>
          <p:nvPr/>
        </p:nvSpPr>
        <p:spPr>
          <a:xfrm>
            <a:off x="3778500" y="252300"/>
            <a:ext cx="15870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pt-PT">
                <a:latin typeface="Roboto"/>
                <a:ea typeface="Roboto"/>
                <a:cs typeface="Roboto"/>
                <a:sym typeface="Roboto"/>
              </a:rPr>
              <a:t>﻿</a:t>
            </a:r>
            <a:r>
              <a:rPr lang="pt-PT" sz="2800" b="1" u="sng">
                <a:latin typeface="Roboto"/>
                <a:ea typeface="Roboto"/>
                <a:cs typeface="Roboto"/>
                <a:sym typeface="Roboto"/>
              </a:rPr>
              <a:t>Autismo</a:t>
            </a:r>
            <a:endParaRPr sz="2800" b="1" u="sng">
              <a:latin typeface="Roboto"/>
              <a:ea typeface="Roboto"/>
              <a:cs typeface="Roboto"/>
              <a:sym typeface="Roboto"/>
            </a:endParaRPr>
          </a:p>
        </p:txBody>
      </p:sp>
      <p:sp>
        <p:nvSpPr>
          <p:cNvPr id="239" name="Google Shape;239;p30"/>
          <p:cNvSpPr txBox="1"/>
          <p:nvPr/>
        </p:nvSpPr>
        <p:spPr>
          <a:xfrm>
            <a:off x="5444625" y="56950"/>
            <a:ext cx="36216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900" u="sng">
                <a:solidFill>
                  <a:schemeClr val="hlink"/>
                </a:solidFill>
                <a:latin typeface="Roboto"/>
                <a:ea typeface="Roboto"/>
                <a:cs typeface="Roboto"/>
                <a:sym typeface="Roboto"/>
                <a:hlinkClick r:id="rId3"/>
              </a:rPr>
              <a:t>﻿https://www.nature.com/news/2011/111102/full/479022a.html</a:t>
            </a:r>
            <a:endParaRPr sz="900">
              <a:latin typeface="Roboto"/>
              <a:ea typeface="Roboto"/>
              <a:cs typeface="Roboto"/>
              <a:sym typeface="Roboto"/>
            </a:endParaRPr>
          </a:p>
        </p:txBody>
      </p:sp>
      <p:sp>
        <p:nvSpPr>
          <p:cNvPr id="240" name="Google Shape;240;p30"/>
          <p:cNvSpPr txBox="1"/>
          <p:nvPr/>
        </p:nvSpPr>
        <p:spPr>
          <a:xfrm>
            <a:off x="2026475" y="912925"/>
            <a:ext cx="6014400" cy="1293000"/>
          </a:xfrm>
          <a:prstGeom prst="rect">
            <a:avLst/>
          </a:prstGeom>
          <a:noFill/>
          <a:ln>
            <a:noFill/>
          </a:ln>
        </p:spPr>
        <p:txBody>
          <a:bodyPr spcFirstLastPara="1" wrap="square" lIns="91425" tIns="91425" rIns="91425" bIns="91425" anchor="t" anchorCtr="0">
            <a:spAutoFit/>
          </a:bodyPr>
          <a:lstStyle/>
          <a:p>
            <a:pPr marL="457200" lvl="0" indent="-304800" algn="l" rtl="0">
              <a:spcBef>
                <a:spcPts val="0"/>
              </a:spcBef>
              <a:spcAft>
                <a:spcPts val="0"/>
              </a:spcAft>
              <a:buSzPts val="1200"/>
              <a:buFont typeface="Roboto"/>
              <a:buChar char="●"/>
            </a:pPr>
            <a:r>
              <a:rPr lang="pt-PT" sz="1200">
                <a:latin typeface="Roboto"/>
                <a:ea typeface="Roboto"/>
                <a:cs typeface="Roboto"/>
                <a:sym typeface="Roboto"/>
              </a:rPr>
              <a:t>﻿comunicação verbal limitada ou ausente</a:t>
            </a:r>
            <a:endParaRPr sz="1200">
              <a:latin typeface="Roboto"/>
              <a:ea typeface="Roboto"/>
              <a:cs typeface="Roboto"/>
              <a:sym typeface="Roboto"/>
            </a:endParaRPr>
          </a:p>
          <a:p>
            <a:pPr marL="457200" lvl="0" indent="-304800" algn="l" rtl="0">
              <a:spcBef>
                <a:spcPts val="0"/>
              </a:spcBef>
              <a:spcAft>
                <a:spcPts val="0"/>
              </a:spcAft>
              <a:buSzPts val="1200"/>
              <a:buFont typeface="Roboto"/>
              <a:buChar char="●"/>
            </a:pPr>
            <a:r>
              <a:rPr lang="pt-PT" sz="1200">
                <a:latin typeface="Roboto"/>
                <a:ea typeface="Roboto"/>
                <a:cs typeface="Roboto"/>
                <a:sym typeface="Roboto"/>
              </a:rPr>
              <a:t>falta de interação social recíproca ou capacidade de resposta</a:t>
            </a:r>
            <a:endParaRPr sz="1200">
              <a:latin typeface="Roboto"/>
              <a:ea typeface="Roboto"/>
              <a:cs typeface="Roboto"/>
              <a:sym typeface="Roboto"/>
            </a:endParaRPr>
          </a:p>
          <a:p>
            <a:pPr marL="457200" lvl="0" indent="-304800" algn="l" rtl="0">
              <a:spcBef>
                <a:spcPts val="0"/>
              </a:spcBef>
              <a:spcAft>
                <a:spcPts val="0"/>
              </a:spcAft>
              <a:buSzPts val="1200"/>
              <a:buFont typeface="Roboto"/>
              <a:buChar char="●"/>
            </a:pPr>
            <a:r>
              <a:rPr lang="pt-PT" sz="1200">
                <a:latin typeface="Roboto"/>
                <a:ea typeface="Roboto"/>
                <a:cs typeface="Roboto"/>
                <a:sym typeface="Roboto"/>
              </a:rPr>
              <a:t>padrões de interesses e comportamento restritos, estereotipados e ritualizados</a:t>
            </a:r>
            <a:endParaRPr sz="1200">
              <a:latin typeface="Roboto"/>
              <a:ea typeface="Roboto"/>
              <a:cs typeface="Roboto"/>
              <a:sym typeface="Roboto"/>
            </a:endParaRPr>
          </a:p>
          <a:p>
            <a:pPr marL="457200" lvl="0" indent="457200" algn="l" rtl="0">
              <a:spcBef>
                <a:spcPts val="0"/>
              </a:spcBef>
              <a:spcAft>
                <a:spcPts val="0"/>
              </a:spcAft>
              <a:buNone/>
            </a:pPr>
            <a:r>
              <a:rPr lang="pt-PT" sz="1200">
                <a:latin typeface="Roboto"/>
                <a:ea typeface="Roboto"/>
                <a:cs typeface="Roboto"/>
                <a:sym typeface="Roboto"/>
              </a:rPr>
              <a:t>razão entre sexos 4-10 m : 1 f</a:t>
            </a:r>
            <a:endParaRPr sz="1200">
              <a:latin typeface="Roboto"/>
              <a:ea typeface="Roboto"/>
              <a:cs typeface="Roboto"/>
              <a:sym typeface="Roboto"/>
            </a:endParaRPr>
          </a:p>
          <a:p>
            <a:pPr marL="914400" lvl="0" indent="0" algn="l" rtl="0">
              <a:spcBef>
                <a:spcPts val="0"/>
              </a:spcBef>
              <a:spcAft>
                <a:spcPts val="0"/>
              </a:spcAft>
              <a:buNone/>
            </a:pPr>
            <a:r>
              <a:rPr lang="pt-PT" sz="1200">
                <a:latin typeface="Roboto"/>
                <a:ea typeface="Roboto"/>
                <a:cs typeface="Roboto"/>
                <a:sym typeface="Roboto"/>
              </a:rPr>
              <a:t>frequentemente incluem-se nas análises as doenças do espetro autista (ASD: autism spectrum disorders), como a doença de Asperger</a:t>
            </a:r>
            <a:endParaRPr sz="1200">
              <a:latin typeface="Roboto"/>
              <a:ea typeface="Roboto"/>
              <a:cs typeface="Roboto"/>
              <a:sym typeface="Roboto"/>
            </a:endParaRPr>
          </a:p>
        </p:txBody>
      </p:sp>
      <p:sp>
        <p:nvSpPr>
          <p:cNvPr id="241" name="Google Shape;241;p30"/>
          <p:cNvSpPr txBox="1"/>
          <p:nvPr/>
        </p:nvSpPr>
        <p:spPr>
          <a:xfrm>
            <a:off x="211600" y="2250950"/>
            <a:ext cx="60144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1200">
                <a:latin typeface="Roboto"/>
                <a:ea typeface="Roboto"/>
                <a:cs typeface="Roboto"/>
                <a:sym typeface="Roboto"/>
              </a:rPr>
              <a:t>﻿21 same-sex twin pairs 11 MZ + 10 DZ at least 1 had infantile autism: 36% concordance [autismo] among the MZ twins [4 pares] and no concordance among the DZ twins; for cognitive abnormalities 82% for MZ pairs and 10% for DZ pairs.</a:t>
            </a:r>
            <a:endParaRPr sz="1200">
              <a:latin typeface="Roboto"/>
              <a:ea typeface="Roboto"/>
              <a:cs typeface="Roboto"/>
              <a:sym typeface="Roboto"/>
            </a:endParaRPr>
          </a:p>
          <a:p>
            <a:pPr marL="0" lvl="0" indent="0" algn="l" rtl="0">
              <a:spcBef>
                <a:spcPts val="0"/>
              </a:spcBef>
              <a:spcAft>
                <a:spcPts val="0"/>
              </a:spcAft>
              <a:buNone/>
            </a:pPr>
            <a:r>
              <a:rPr lang="pt-PT" sz="1200">
                <a:latin typeface="Roboto"/>
                <a:ea typeface="Roboto"/>
                <a:cs typeface="Roboto"/>
                <a:sym typeface="Roboto"/>
              </a:rPr>
              <a:t>[em 12 dos 17 não-concordantes] 'a biologic hazard liable to cause brain damage was identified. The authors concluded that brain injury in infancy may lead to autism on its own or in combination with a genetic predisposition'</a:t>
            </a:r>
            <a:endParaRPr sz="1200">
              <a:latin typeface="Roboto"/>
              <a:ea typeface="Roboto"/>
              <a:cs typeface="Roboto"/>
              <a:sym typeface="Roboto"/>
            </a:endParaRPr>
          </a:p>
        </p:txBody>
      </p:sp>
      <p:sp>
        <p:nvSpPr>
          <p:cNvPr id="242" name="Google Shape;242;p30"/>
          <p:cNvSpPr txBox="1"/>
          <p:nvPr/>
        </p:nvSpPr>
        <p:spPr>
          <a:xfrm>
            <a:off x="4223850" y="3419575"/>
            <a:ext cx="4516800" cy="1662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1200">
                <a:latin typeface="Roboto"/>
                <a:ea typeface="Roboto"/>
                <a:cs typeface="Roboto"/>
                <a:sym typeface="Roboto"/>
              </a:rPr>
              <a:t>﻿27 same-sex pairs MZ + 20 DZ twins: 60% MZ concordant for autism compared to 0% DZ.</a:t>
            </a:r>
            <a:endParaRPr sz="1200">
              <a:latin typeface="Roboto"/>
              <a:ea typeface="Roboto"/>
              <a:cs typeface="Roboto"/>
              <a:sym typeface="Roboto"/>
            </a:endParaRPr>
          </a:p>
          <a:p>
            <a:pPr marL="0" lvl="0" indent="0" algn="l" rtl="0">
              <a:spcBef>
                <a:spcPts val="0"/>
              </a:spcBef>
              <a:spcAft>
                <a:spcPts val="0"/>
              </a:spcAft>
              <a:buNone/>
            </a:pPr>
            <a:r>
              <a:rPr lang="pt-PT" sz="1200">
                <a:latin typeface="Roboto"/>
                <a:ea typeface="Roboto"/>
                <a:cs typeface="Roboto"/>
                <a:sym typeface="Roboto"/>
              </a:rPr>
              <a:t>When they considered a broader spectrum of related cognitive or social abnormalities, 92% MZ concordant compared to 10% DZ. The rapid fall off of concordance in DZ suggested a multilocus, epistatic model. In the nonconcordant monozygotic pairs, there was a significantly higher incidence of obstetric complications.</a:t>
            </a:r>
            <a:endParaRPr sz="1200">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1"/>
                                        </p:tgtEl>
                                        <p:attrNameLst>
                                          <p:attrName>style.visibility</p:attrName>
                                        </p:attrNameLst>
                                      </p:cBhvr>
                                      <p:to>
                                        <p:strVal val="visible"/>
                                      </p:to>
                                    </p:set>
                                    <p:animEffect transition="in" filter="fade">
                                      <p:cBhvr>
                                        <p:cTn id="7" dur="500"/>
                                        <p:tgtEl>
                                          <p:spTgt spid="2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2"/>
                                        </p:tgtEl>
                                        <p:attrNameLst>
                                          <p:attrName>style.visibility</p:attrName>
                                        </p:attrNameLst>
                                      </p:cBhvr>
                                      <p:to>
                                        <p:strVal val="visible"/>
                                      </p:to>
                                    </p:set>
                                    <p:animEffect transition="in" filter="fade">
                                      <p:cBhvr>
                                        <p:cTn id="12" dur="500"/>
                                        <p:tgtEl>
                                          <p:spTgt spid="24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1"/>
                                        </p:tgtEl>
                                        <p:attrNameLst>
                                          <p:attrName>style.visibility</p:attrName>
                                        </p:attrNameLst>
                                      </p:cBhvr>
                                      <p:to>
                                        <p:strVal val="visible"/>
                                      </p:to>
                                    </p:set>
                                    <p:animEffect transition="in" filter="fade">
                                      <p:cBhvr>
                                        <p:cTn id="17" dur="10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4"/>
          <p:cNvSpPr txBox="1">
            <a:spLocks noGrp="1"/>
          </p:cNvSpPr>
          <p:nvPr>
            <p:ph type="title"/>
          </p:nvPr>
        </p:nvSpPr>
        <p:spPr>
          <a:xfrm>
            <a:off x="460950" y="2065350"/>
            <a:ext cx="8222100" cy="101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pt-PT"/>
              <a:t>Variação contínua</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1"/>
          <p:cNvSpPr txBox="1"/>
          <p:nvPr/>
        </p:nvSpPr>
        <p:spPr>
          <a:xfrm>
            <a:off x="286225" y="252300"/>
            <a:ext cx="1473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﻿OMIM %209850</a:t>
            </a:r>
            <a:endParaRPr>
              <a:latin typeface="Roboto"/>
              <a:ea typeface="Roboto"/>
              <a:cs typeface="Roboto"/>
              <a:sym typeface="Roboto"/>
            </a:endParaRPr>
          </a:p>
        </p:txBody>
      </p:sp>
      <p:sp>
        <p:nvSpPr>
          <p:cNvPr id="248" name="Google Shape;248;p31"/>
          <p:cNvSpPr txBox="1"/>
          <p:nvPr/>
        </p:nvSpPr>
        <p:spPr>
          <a:xfrm>
            <a:off x="734775" y="825500"/>
            <a:ext cx="5225100" cy="92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sz="1200">
                <a:latin typeface="Roboto"/>
                <a:ea typeface="Roboto"/>
                <a:cs typeface="Roboto"/>
                <a:sym typeface="Roboto"/>
              </a:rPr>
              <a:t>﻿40 pairs of twins: concordance rate for autism of 23.5% in dizygotic twins (4 of 17 pairs) and 95.7% in monozygotic twins (22 of 23 pairs). Classic segregation analysis yielded a maximum likelihood estimate of the segregation ratio of 0.19 +/-0.07 (DZ) --&gt; autosomal recessive inheritance</a:t>
            </a:r>
            <a:endParaRPr sz="1200">
              <a:latin typeface="Roboto"/>
              <a:ea typeface="Roboto"/>
              <a:cs typeface="Roboto"/>
              <a:sym typeface="Roboto"/>
            </a:endParaRPr>
          </a:p>
        </p:txBody>
      </p:sp>
      <p:sp>
        <p:nvSpPr>
          <p:cNvPr id="249" name="Google Shape;249;p31"/>
          <p:cNvSpPr txBox="1"/>
          <p:nvPr/>
        </p:nvSpPr>
        <p:spPr>
          <a:xfrm>
            <a:off x="1596575" y="1832450"/>
            <a:ext cx="6123300" cy="161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sz="1200">
                <a:latin typeface="Roboto"/>
                <a:ea typeface="Roboto"/>
                <a:cs typeface="Roboto"/>
                <a:sym typeface="Roboto"/>
              </a:rPr>
              <a:t>﻿Utah kinship for all possible pairs of autistic subjects: 86 autistic subjects were linked to the Utah Genealogical Database; 50 replicate sets of matched control subjects (86 members in each set) were drawn randomly from the database, and the average kinship coefficient was computed for all possible pairs of individuals in each set.</a:t>
            </a:r>
            <a:endParaRPr sz="1200">
              <a:latin typeface="Roboto"/>
              <a:ea typeface="Roboto"/>
              <a:cs typeface="Roboto"/>
              <a:sym typeface="Roboto"/>
            </a:endParaRPr>
          </a:p>
          <a:p>
            <a:pPr marL="0" lvl="0" indent="0" algn="l" rtl="0">
              <a:spcBef>
                <a:spcPts val="0"/>
              </a:spcBef>
              <a:spcAft>
                <a:spcPts val="0"/>
              </a:spcAft>
              <a:buNone/>
            </a:pPr>
            <a:r>
              <a:rPr lang="pt-PT" sz="1200">
                <a:latin typeface="Roboto"/>
                <a:ea typeface="Roboto"/>
                <a:cs typeface="Roboto"/>
                <a:sym typeface="Roboto"/>
              </a:rPr>
              <a:t>When kinship was analyzed by specific degrees of relationship, it was shown that the familial aggregation of autism is confined exclusively to sib pairs and does not extend to more remote degrees of relationship. This finding indicates that a single-gene model is unlikely to account for most cases of autism.</a:t>
            </a:r>
            <a:endParaRPr sz="1200">
              <a:latin typeface="Roboto"/>
              <a:ea typeface="Roboto"/>
              <a:cs typeface="Roboto"/>
              <a:sym typeface="Roboto"/>
            </a:endParaRPr>
          </a:p>
        </p:txBody>
      </p:sp>
      <p:sp>
        <p:nvSpPr>
          <p:cNvPr id="250" name="Google Shape;250;p31"/>
          <p:cNvSpPr txBox="1"/>
          <p:nvPr/>
        </p:nvSpPr>
        <p:spPr>
          <a:xfrm>
            <a:off x="4372425" y="3574150"/>
            <a:ext cx="4608300" cy="107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sz="1200">
                <a:latin typeface="Roboto"/>
                <a:ea typeface="Roboto"/>
                <a:cs typeface="Roboto"/>
                <a:sym typeface="Roboto"/>
              </a:rPr>
              <a:t>﻿Of 166 affected sib pairs, 30 (12 MZ, 17 DZ, and 1 of unknown zygosity) were twin pairs </a:t>
            </a:r>
            <a:r>
              <a:rPr lang="pt-PT" sz="1000">
                <a:latin typeface="Roboto"/>
                <a:ea typeface="Roboto"/>
                <a:cs typeface="Roboto"/>
                <a:sym typeface="Roboto"/>
              </a:rPr>
              <a:t>(in a similarly ascertained sample of individuals with type I diabetes, there was no deviation from expected values)</a:t>
            </a:r>
            <a:r>
              <a:rPr lang="pt-PT" sz="1200">
                <a:latin typeface="Roboto"/>
                <a:ea typeface="Roboto"/>
                <a:cs typeface="Roboto"/>
                <a:sym typeface="Roboto"/>
              </a:rPr>
              <a:t>; risk factors related to fetal development or other factors in the parents, genetic or nongenetic, may contribute to autism.</a:t>
            </a:r>
            <a:endParaRPr sz="1200">
              <a:latin typeface="Roboto"/>
              <a:ea typeface="Roboto"/>
              <a:cs typeface="Roboto"/>
              <a:sym typeface="Roboto"/>
            </a:endParaRPr>
          </a:p>
        </p:txBody>
      </p:sp>
      <p:sp>
        <p:nvSpPr>
          <p:cNvPr id="251" name="Google Shape;251;p31"/>
          <p:cNvSpPr txBox="1"/>
          <p:nvPr/>
        </p:nvSpPr>
        <p:spPr>
          <a:xfrm>
            <a:off x="3778500" y="252300"/>
            <a:ext cx="15870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pt-PT">
                <a:latin typeface="Roboto"/>
                <a:ea typeface="Roboto"/>
                <a:cs typeface="Roboto"/>
                <a:sym typeface="Roboto"/>
              </a:rPr>
              <a:t>﻿</a:t>
            </a:r>
            <a:r>
              <a:rPr lang="pt-PT" sz="2800" b="1" u="sng">
                <a:latin typeface="Roboto"/>
                <a:ea typeface="Roboto"/>
                <a:cs typeface="Roboto"/>
                <a:sym typeface="Roboto"/>
              </a:rPr>
              <a:t>Autismo</a:t>
            </a:r>
            <a:endParaRPr sz="2800" b="1" u="sng">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9"/>
                                        </p:tgtEl>
                                        <p:attrNameLst>
                                          <p:attrName>style.visibility</p:attrName>
                                        </p:attrNameLst>
                                      </p:cBhvr>
                                      <p:to>
                                        <p:strVal val="visible"/>
                                      </p:to>
                                    </p:set>
                                    <p:animEffect transition="in" filter="fade">
                                      <p:cBhvr>
                                        <p:cTn id="7" dur="500"/>
                                        <p:tgtEl>
                                          <p:spTgt spid="2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0"/>
                                        </p:tgtEl>
                                        <p:attrNameLst>
                                          <p:attrName>style.visibility</p:attrName>
                                        </p:attrNameLst>
                                      </p:cBhvr>
                                      <p:to>
                                        <p:strVal val="visible"/>
                                      </p:to>
                                    </p:set>
                                    <p:animEffect transition="in" filter="fade">
                                      <p:cBhvr>
                                        <p:cTn id="12" dur="500"/>
                                        <p:tgtEl>
                                          <p:spTgt spid="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2"/>
          <p:cNvSpPr txBox="1"/>
          <p:nvPr/>
        </p:nvSpPr>
        <p:spPr>
          <a:xfrm>
            <a:off x="286225" y="252300"/>
            <a:ext cx="1473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﻿OMIM %209850</a:t>
            </a:r>
            <a:endParaRPr>
              <a:latin typeface="Roboto"/>
              <a:ea typeface="Roboto"/>
              <a:cs typeface="Roboto"/>
              <a:sym typeface="Roboto"/>
            </a:endParaRPr>
          </a:p>
        </p:txBody>
      </p:sp>
      <p:sp>
        <p:nvSpPr>
          <p:cNvPr id="257" name="Google Shape;257;p32"/>
          <p:cNvSpPr txBox="1"/>
          <p:nvPr/>
        </p:nvSpPr>
        <p:spPr>
          <a:xfrm>
            <a:off x="571475" y="833925"/>
            <a:ext cx="4544700" cy="145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sz="1200">
                <a:latin typeface="Roboto"/>
                <a:ea typeface="Roboto"/>
                <a:cs typeface="Roboto"/>
                <a:sym typeface="Roboto"/>
              </a:rPr>
              <a:t>﻿Confirmed de novo CNVs were significantly associated with autism (P = 0.0005). Such CNVs were identified in 12 out of 118 (10%) of patients with sporadic autism, in 2 out of 77 (3%) of patients with an affected first-degree relative, and in 2 out of 196 (1%) of controls. Most de novo CNVs were smaller than microscopic resolution. Affected genomic regions were highly heterogeneous and included mutations of single genes.</a:t>
            </a:r>
            <a:endParaRPr sz="1200">
              <a:latin typeface="Roboto"/>
              <a:ea typeface="Roboto"/>
              <a:cs typeface="Roboto"/>
              <a:sym typeface="Roboto"/>
            </a:endParaRPr>
          </a:p>
        </p:txBody>
      </p:sp>
      <p:sp>
        <p:nvSpPr>
          <p:cNvPr id="258" name="Google Shape;258;p32"/>
          <p:cNvSpPr txBox="1"/>
          <p:nvPr/>
        </p:nvSpPr>
        <p:spPr>
          <a:xfrm>
            <a:off x="2757725" y="2385775"/>
            <a:ext cx="5551500" cy="253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sz="1200">
                <a:latin typeface="Roboto"/>
                <a:ea typeface="Roboto"/>
                <a:cs typeface="Roboto"/>
                <a:sym typeface="Roboto"/>
              </a:rPr>
              <a:t>﻿familial risk of autism in a population-based cohort of 2,049,973 Swedish children born from 1982 to 2006: 37,570 twin pairs; 2,642,064 full-sib pairs; 432,281 maternal and 445,531 paternal half-sib pairs; and 5,799,875 cousin pairs.</a:t>
            </a:r>
            <a:endParaRPr sz="1200">
              <a:latin typeface="Roboto"/>
              <a:ea typeface="Roboto"/>
              <a:cs typeface="Roboto"/>
              <a:sym typeface="Roboto"/>
            </a:endParaRPr>
          </a:p>
          <a:p>
            <a:pPr marL="0" lvl="0" indent="0" algn="l" rtl="0">
              <a:spcBef>
                <a:spcPts val="0"/>
              </a:spcBef>
              <a:spcAft>
                <a:spcPts val="0"/>
              </a:spcAft>
              <a:buNone/>
            </a:pPr>
            <a:r>
              <a:rPr lang="pt-PT" sz="1200">
                <a:latin typeface="Roboto"/>
                <a:ea typeface="Roboto"/>
                <a:cs typeface="Roboto"/>
                <a:sym typeface="Roboto"/>
              </a:rPr>
              <a:t>Diagnoses of ASD to December 31, 2009 were ascertained. Exposure refers to the presence or absence of autism in a sib.</a:t>
            </a:r>
            <a:endParaRPr sz="1200">
              <a:latin typeface="Roboto"/>
              <a:ea typeface="Roboto"/>
              <a:cs typeface="Roboto"/>
              <a:sym typeface="Roboto"/>
            </a:endParaRPr>
          </a:p>
          <a:p>
            <a:pPr marL="0" lvl="0" indent="0" algn="l" rtl="0">
              <a:spcBef>
                <a:spcPts val="0"/>
              </a:spcBef>
              <a:spcAft>
                <a:spcPts val="0"/>
              </a:spcAft>
              <a:buNone/>
            </a:pPr>
            <a:r>
              <a:rPr lang="pt-PT" sz="1200">
                <a:latin typeface="Roboto"/>
                <a:ea typeface="Roboto"/>
                <a:cs typeface="Roboto"/>
                <a:sym typeface="Roboto"/>
              </a:rPr>
              <a:t>In the sample, 14,516 children were diagnosed with ASD, of whom 5,689 had autistic disorder. The relative recurrence risk (RRR) and rate per 100,000 person-years was estimated to be 153.0 (MZ), 8.2 (DZ), 10.3 (full sibs), 3.3 (maternal half sibs), 2.9 (paternal half sibs), 2.0 (cousins). The RRR pattern was similar for autistic disorder but of slightly higher magnitude</a:t>
            </a:r>
            <a:endParaRPr sz="1200">
              <a:latin typeface="Roboto"/>
              <a:ea typeface="Roboto"/>
              <a:cs typeface="Roboto"/>
              <a:sym typeface="Roboto"/>
            </a:endParaRPr>
          </a:p>
          <a:p>
            <a:pPr marL="0" lvl="0" indent="0" algn="l" rtl="0">
              <a:spcBef>
                <a:spcPts val="0"/>
              </a:spcBef>
              <a:spcAft>
                <a:spcPts val="0"/>
              </a:spcAft>
              <a:buNone/>
            </a:pPr>
            <a:r>
              <a:rPr lang="pt-PT" sz="1200">
                <a:latin typeface="Roboto"/>
                <a:ea typeface="Roboto"/>
                <a:cs typeface="Roboto"/>
                <a:sym typeface="Roboto"/>
              </a:rPr>
              <a:t>... concluded that among children in Sweden, the individual risk of ASD and autistic disorder increased with increasing genetic relatedness.</a:t>
            </a:r>
            <a:endParaRPr sz="1200">
              <a:latin typeface="Roboto"/>
              <a:ea typeface="Roboto"/>
              <a:cs typeface="Roboto"/>
              <a:sym typeface="Roboto"/>
            </a:endParaRPr>
          </a:p>
        </p:txBody>
      </p:sp>
      <p:sp>
        <p:nvSpPr>
          <p:cNvPr id="259" name="Google Shape;259;p32"/>
          <p:cNvSpPr txBox="1"/>
          <p:nvPr/>
        </p:nvSpPr>
        <p:spPr>
          <a:xfrm>
            <a:off x="3778500" y="252300"/>
            <a:ext cx="15870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pt-PT">
                <a:latin typeface="Roboto"/>
                <a:ea typeface="Roboto"/>
                <a:cs typeface="Roboto"/>
                <a:sym typeface="Roboto"/>
              </a:rPr>
              <a:t>﻿</a:t>
            </a:r>
            <a:r>
              <a:rPr lang="pt-PT" sz="2800" b="1" u="sng">
                <a:latin typeface="Roboto"/>
                <a:ea typeface="Roboto"/>
                <a:cs typeface="Roboto"/>
                <a:sym typeface="Roboto"/>
              </a:rPr>
              <a:t>Autismo</a:t>
            </a:r>
            <a:endParaRPr sz="2800" b="1" u="sng">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8"/>
                                        </p:tgtEl>
                                        <p:attrNameLst>
                                          <p:attrName>style.visibility</p:attrName>
                                        </p:attrNameLst>
                                      </p:cBhvr>
                                      <p:to>
                                        <p:strVal val="visible"/>
                                      </p:to>
                                    </p:set>
                                    <p:animEffect transition="in" filter="fade">
                                      <p:cBhvr>
                                        <p:cTn id="7" dur="50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3"/>
          <p:cNvSpPr txBox="1"/>
          <p:nvPr/>
        </p:nvSpPr>
        <p:spPr>
          <a:xfrm>
            <a:off x="3778500" y="252300"/>
            <a:ext cx="15870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pt-PT">
                <a:latin typeface="Roboto"/>
                <a:ea typeface="Roboto"/>
                <a:cs typeface="Roboto"/>
                <a:sym typeface="Roboto"/>
              </a:rPr>
              <a:t>﻿</a:t>
            </a:r>
            <a:r>
              <a:rPr lang="pt-PT" sz="2800" b="1" u="sng">
                <a:latin typeface="Roboto"/>
                <a:ea typeface="Roboto"/>
                <a:cs typeface="Roboto"/>
                <a:sym typeface="Roboto"/>
              </a:rPr>
              <a:t>Autismo</a:t>
            </a:r>
            <a:endParaRPr sz="2800" b="1" u="sng">
              <a:latin typeface="Roboto"/>
              <a:ea typeface="Roboto"/>
              <a:cs typeface="Roboto"/>
              <a:sym typeface="Roboto"/>
            </a:endParaRPr>
          </a:p>
        </p:txBody>
      </p:sp>
      <p:sp>
        <p:nvSpPr>
          <p:cNvPr id="265" name="Google Shape;265;p33"/>
          <p:cNvSpPr txBox="1"/>
          <p:nvPr/>
        </p:nvSpPr>
        <p:spPr>
          <a:xfrm>
            <a:off x="286225" y="252300"/>
            <a:ext cx="1473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﻿OMIM %209850</a:t>
            </a:r>
            <a:endParaRPr>
              <a:latin typeface="Roboto"/>
              <a:ea typeface="Roboto"/>
              <a:cs typeface="Roboto"/>
              <a:sym typeface="Roboto"/>
            </a:endParaRPr>
          </a:p>
        </p:txBody>
      </p:sp>
      <p:sp>
        <p:nvSpPr>
          <p:cNvPr id="266" name="Google Shape;266;p33"/>
          <p:cNvSpPr txBox="1"/>
          <p:nvPr/>
        </p:nvSpPr>
        <p:spPr>
          <a:xfrm>
            <a:off x="3292950" y="743875"/>
            <a:ext cx="3160604" cy="429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PT" sz="1100" dirty="0">
                <a:latin typeface="Roboto"/>
                <a:ea typeface="Roboto"/>
                <a:cs typeface="Roboto"/>
                <a:sym typeface="Roboto"/>
              </a:rPr>
              <a:t>﻿locus      	OMIM	Posição</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AUTS1	209850	7q22</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AUTS3	608049	13q14</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AUTS4	608636	15q11</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AUTS5	606053	2q</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AUTS6	609378	17q11</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AUTS7	610676	17q21</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AUTS8	607373	3q25-q27</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AUTS9	611015	7q31</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AUTS10	611016	7q36</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AUTS11	610836	1q24</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AUTS12	610838	21p13-q11</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AUTS13	610908	12q14</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AUTS14A	611913	16p11.2</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AUTS15	612100	7q35-q36</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AUTS16?	608396	3q24</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AUTS17	603290	11q13.3-q13.4</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AUTS18	610528	14q11.2</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AUTS19	133440	4q23</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AUTSX1	300336	Xq13.1</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AUTSX2	300427	Xp22.32-p22.31</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AUTSX3	300005	Xq28</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AUTSX4	300828	Xp22.11</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AUTSX5	312173	Xq28</a:t>
            </a:r>
            <a:endParaRPr sz="1100" dirty="0">
              <a:latin typeface="Roboto"/>
              <a:ea typeface="Roboto"/>
              <a:cs typeface="Roboto"/>
              <a:sym typeface="Roboto"/>
            </a:endParaRPr>
          </a:p>
          <a:p>
            <a:pPr marL="0" lvl="0" indent="0" algn="l" rtl="0">
              <a:spcBef>
                <a:spcPts val="0"/>
              </a:spcBef>
              <a:spcAft>
                <a:spcPts val="0"/>
              </a:spcAft>
              <a:buNone/>
            </a:pPr>
            <a:r>
              <a:rPr lang="pt-PT" sz="1100" dirty="0">
                <a:latin typeface="Roboto"/>
                <a:ea typeface="Roboto"/>
                <a:cs typeface="Roboto"/>
                <a:sym typeface="Roboto"/>
              </a:rPr>
              <a:t>AUTSX6	300777	Xq28</a:t>
            </a:r>
            <a:endParaRPr sz="1100" dirty="0">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4"/>
          <p:cNvSpPr txBox="1"/>
          <p:nvPr/>
        </p:nvSpPr>
        <p:spPr>
          <a:xfrm>
            <a:off x="3778500" y="252300"/>
            <a:ext cx="15870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pt-PT">
                <a:latin typeface="Roboto"/>
                <a:ea typeface="Roboto"/>
                <a:cs typeface="Roboto"/>
                <a:sym typeface="Roboto"/>
              </a:rPr>
              <a:t>﻿</a:t>
            </a:r>
            <a:r>
              <a:rPr lang="pt-PT" sz="2800" b="1" u="sng">
                <a:latin typeface="Roboto"/>
                <a:ea typeface="Roboto"/>
                <a:cs typeface="Roboto"/>
                <a:sym typeface="Roboto"/>
              </a:rPr>
              <a:t>Autismo</a:t>
            </a:r>
            <a:endParaRPr sz="2800" b="1" u="sng">
              <a:latin typeface="Roboto"/>
              <a:ea typeface="Roboto"/>
              <a:cs typeface="Roboto"/>
              <a:sym typeface="Roboto"/>
            </a:endParaRPr>
          </a:p>
        </p:txBody>
      </p:sp>
      <p:sp>
        <p:nvSpPr>
          <p:cNvPr id="272" name="Google Shape;272;p34"/>
          <p:cNvSpPr txBox="1"/>
          <p:nvPr/>
        </p:nvSpPr>
        <p:spPr>
          <a:xfrm>
            <a:off x="286225" y="252300"/>
            <a:ext cx="1473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﻿OMIM %209850</a:t>
            </a:r>
            <a:endParaRPr>
              <a:latin typeface="Roboto"/>
              <a:ea typeface="Roboto"/>
              <a:cs typeface="Roboto"/>
              <a:sym typeface="Roboto"/>
            </a:endParaRPr>
          </a:p>
        </p:txBody>
      </p:sp>
      <p:sp>
        <p:nvSpPr>
          <p:cNvPr id="273" name="Google Shape;273;p34"/>
          <p:cNvSpPr txBox="1"/>
          <p:nvPr/>
        </p:nvSpPr>
        <p:spPr>
          <a:xfrm>
            <a:off x="226775" y="879925"/>
            <a:ext cx="8735700" cy="40329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Roboto"/>
              <a:buChar char="●"/>
            </a:pPr>
            <a:r>
              <a:rPr lang="pt-PT" dirty="0">
                <a:latin typeface="Roboto"/>
                <a:ea typeface="Roboto"/>
                <a:cs typeface="Roboto"/>
                <a:sym typeface="Roboto"/>
              </a:rPr>
              <a:t>﻿Patogénese</a:t>
            </a:r>
            <a:endParaRPr sz="1200" dirty="0">
              <a:latin typeface="Roboto"/>
              <a:ea typeface="Roboto"/>
              <a:cs typeface="Roboto"/>
              <a:sym typeface="Roboto"/>
            </a:endParaRPr>
          </a:p>
          <a:p>
            <a:pPr marL="914400" lvl="1" indent="-304800" algn="l" rtl="0">
              <a:spcBef>
                <a:spcPts val="0"/>
              </a:spcBef>
              <a:spcAft>
                <a:spcPts val="0"/>
              </a:spcAft>
              <a:buSzPts val="1200"/>
              <a:buFont typeface="Roboto"/>
              <a:buChar char="○"/>
            </a:pPr>
            <a:r>
              <a:rPr lang="pt-PT" sz="1200" dirty="0">
                <a:latin typeface="Roboto"/>
                <a:ea typeface="Roboto"/>
                <a:cs typeface="Roboto"/>
                <a:sym typeface="Roboto"/>
              </a:rPr>
              <a:t>Casos (e seus familiares) com serotonina elevada, diminuição do número de células de </a:t>
            </a:r>
            <a:r>
              <a:rPr lang="pt-PT" sz="1200" dirty="0" err="1">
                <a:latin typeface="Roboto"/>
                <a:ea typeface="Roboto"/>
                <a:cs typeface="Roboto"/>
                <a:sym typeface="Roboto"/>
              </a:rPr>
              <a:t>Purkinje</a:t>
            </a:r>
            <a:r>
              <a:rPr lang="pt-PT" sz="1200" dirty="0">
                <a:latin typeface="Roboto"/>
                <a:ea typeface="Roboto"/>
                <a:cs typeface="Roboto"/>
                <a:sym typeface="Roboto"/>
              </a:rPr>
              <a:t> e hipoplasia posterior do cerebelo, tráfico de vesículas neuronais afetado, menor contraste funcional entre lobos cerebrais.</a:t>
            </a:r>
            <a:endParaRPr sz="1200" dirty="0">
              <a:latin typeface="Roboto"/>
              <a:ea typeface="Roboto"/>
              <a:cs typeface="Roboto"/>
              <a:sym typeface="Roboto"/>
            </a:endParaRPr>
          </a:p>
          <a:p>
            <a:pPr marL="457200" lvl="0" indent="-317500" algn="l" rtl="0">
              <a:spcBef>
                <a:spcPts val="0"/>
              </a:spcBef>
              <a:spcAft>
                <a:spcPts val="0"/>
              </a:spcAft>
              <a:buSzPts val="1400"/>
              <a:buFont typeface="Roboto"/>
              <a:buChar char="●"/>
            </a:pPr>
            <a:r>
              <a:rPr lang="pt-PT" dirty="0" err="1">
                <a:latin typeface="Roboto"/>
                <a:ea typeface="Roboto"/>
                <a:cs typeface="Roboto"/>
                <a:sym typeface="Roboto"/>
              </a:rPr>
              <a:t>Transcriptómica</a:t>
            </a:r>
            <a:r>
              <a:rPr lang="pt-PT" dirty="0">
                <a:latin typeface="Roboto"/>
                <a:ea typeface="Roboto"/>
                <a:cs typeface="Roboto"/>
                <a:sym typeface="Roboto"/>
              </a:rPr>
              <a:t> identificou módulo genético com expressão anómala e identificado por GWAS (localizações em geral próximas dos </a:t>
            </a:r>
            <a:r>
              <a:rPr lang="pt-PT" i="1" dirty="0" err="1">
                <a:latin typeface="Roboto"/>
                <a:ea typeface="Roboto"/>
                <a:cs typeface="Roboto"/>
                <a:sym typeface="Roboto"/>
              </a:rPr>
              <a:t>loci</a:t>
            </a:r>
            <a:r>
              <a:rPr lang="pt-PT" i="1" dirty="0">
                <a:latin typeface="Roboto"/>
                <a:ea typeface="Roboto"/>
                <a:cs typeface="Roboto"/>
                <a:sym typeface="Roboto"/>
              </a:rPr>
              <a:t> AUTS</a:t>
            </a:r>
            <a:r>
              <a:rPr lang="pt-PT" dirty="0">
                <a:latin typeface="Roboto"/>
                <a:ea typeface="Roboto"/>
                <a:cs typeface="Roboto"/>
                <a:sym typeface="Roboto"/>
              </a:rPr>
              <a:t>):</a:t>
            </a:r>
            <a:endParaRPr sz="1200" dirty="0">
              <a:latin typeface="Roboto"/>
              <a:ea typeface="Roboto"/>
              <a:cs typeface="Roboto"/>
              <a:sym typeface="Roboto"/>
            </a:endParaRPr>
          </a:p>
          <a:p>
            <a:pPr marL="914400" lvl="1" indent="-304800" algn="l" rtl="0">
              <a:spcBef>
                <a:spcPts val="0"/>
              </a:spcBef>
              <a:spcAft>
                <a:spcPts val="0"/>
              </a:spcAft>
              <a:buSzPts val="1200"/>
              <a:buFont typeface="Roboto"/>
              <a:buChar char="○"/>
            </a:pPr>
            <a:r>
              <a:rPr lang="pt-PT" sz="1200" dirty="0">
                <a:latin typeface="Roboto"/>
                <a:ea typeface="Roboto"/>
                <a:cs typeface="Roboto"/>
                <a:sym typeface="Roboto"/>
              </a:rPr>
              <a:t>605104 (A2BP1), 602712 (A2BP2), 613766 (SCAMP5), 602346 (CNTNAP1), 611729 (KLC2), 118510 (CHRM1).</a:t>
            </a:r>
            <a:r>
              <a:rPr lang="pt-PT" sz="1000" dirty="0">
                <a:latin typeface="Roboto"/>
                <a:ea typeface="Roboto"/>
                <a:cs typeface="Roboto"/>
                <a:sym typeface="Roboto"/>
              </a:rPr>
              <a:t> — </a:t>
            </a:r>
            <a:r>
              <a:rPr lang="pt-PT" sz="1000" dirty="0" err="1">
                <a:latin typeface="Roboto"/>
                <a:ea typeface="Roboto"/>
                <a:cs typeface="Roboto"/>
                <a:sym typeface="Roboto"/>
              </a:rPr>
              <a:t>doi</a:t>
            </a:r>
            <a:r>
              <a:rPr lang="pt-PT" sz="1000" dirty="0">
                <a:latin typeface="Roboto"/>
                <a:ea typeface="Roboto"/>
                <a:cs typeface="Roboto"/>
                <a:sym typeface="Roboto"/>
              </a:rPr>
              <a:t>: 10.1038/nature10110</a:t>
            </a:r>
            <a:endParaRPr sz="1000" dirty="0">
              <a:latin typeface="Roboto"/>
              <a:ea typeface="Roboto"/>
              <a:cs typeface="Roboto"/>
              <a:sym typeface="Roboto"/>
            </a:endParaRPr>
          </a:p>
          <a:p>
            <a:pPr marL="457200" lvl="0" indent="-317500" algn="l" rtl="0">
              <a:spcBef>
                <a:spcPts val="0"/>
              </a:spcBef>
              <a:spcAft>
                <a:spcPts val="0"/>
              </a:spcAft>
              <a:buSzPts val="1400"/>
              <a:buFont typeface="Roboto"/>
              <a:buChar char="●"/>
            </a:pPr>
            <a:r>
              <a:rPr lang="pt-PT" dirty="0">
                <a:latin typeface="Roboto"/>
                <a:ea typeface="Roboto"/>
                <a:cs typeface="Roboto"/>
                <a:sym typeface="Roboto"/>
              </a:rPr>
              <a:t>Esporádico: aumento do risco com a idade paterna (duplica cada 16,5 anos)</a:t>
            </a:r>
            <a:endParaRPr dirty="0">
              <a:latin typeface="Roboto"/>
              <a:ea typeface="Roboto"/>
              <a:cs typeface="Roboto"/>
              <a:sym typeface="Roboto"/>
            </a:endParaRPr>
          </a:p>
          <a:p>
            <a:pPr marL="457200" lvl="0" indent="-317500" algn="l" rtl="0">
              <a:spcBef>
                <a:spcPts val="0"/>
              </a:spcBef>
              <a:spcAft>
                <a:spcPts val="0"/>
              </a:spcAft>
              <a:buSzPts val="1400"/>
              <a:buFont typeface="Roboto"/>
              <a:buChar char="●"/>
            </a:pPr>
            <a:r>
              <a:rPr lang="pt-PT" dirty="0">
                <a:latin typeface="Roboto"/>
                <a:ea typeface="Roboto"/>
                <a:cs typeface="Roboto"/>
                <a:sym typeface="Roboto"/>
              </a:rPr>
              <a:t>Fatores ambientais e epigenética:</a:t>
            </a:r>
            <a:endParaRPr dirty="0">
              <a:latin typeface="Roboto"/>
              <a:ea typeface="Roboto"/>
              <a:cs typeface="Roboto"/>
              <a:sym typeface="Roboto"/>
            </a:endParaRPr>
          </a:p>
          <a:p>
            <a:pPr marL="914400" lvl="1" indent="-304800" algn="l" rtl="0">
              <a:spcBef>
                <a:spcPts val="0"/>
              </a:spcBef>
              <a:spcAft>
                <a:spcPts val="0"/>
              </a:spcAft>
              <a:buSzPts val="1200"/>
              <a:buFont typeface="Roboto"/>
              <a:buChar char="○"/>
            </a:pPr>
            <a:r>
              <a:rPr lang="pt-PT" sz="1200" dirty="0">
                <a:latin typeface="Roboto"/>
                <a:ea typeface="Roboto"/>
                <a:cs typeface="Roboto"/>
                <a:sym typeface="Roboto"/>
              </a:rPr>
              <a:t>Genes extremamente longos estão implicados no espetro do autismo. São genes especialmente dependentes da atividade das </a:t>
            </a:r>
            <a:r>
              <a:rPr lang="pt-PT" sz="1200" dirty="0" err="1">
                <a:latin typeface="Roboto"/>
                <a:ea typeface="Roboto"/>
                <a:cs typeface="Roboto"/>
                <a:sym typeface="Roboto"/>
              </a:rPr>
              <a:t>topoisomerases</a:t>
            </a:r>
            <a:r>
              <a:rPr lang="pt-PT" sz="1200" dirty="0">
                <a:latin typeface="Roboto"/>
                <a:ea typeface="Roboto"/>
                <a:cs typeface="Roboto"/>
                <a:sym typeface="Roboto"/>
              </a:rPr>
              <a:t> para serem transcritos por completo, e as </a:t>
            </a:r>
            <a:r>
              <a:rPr lang="pt-PT" sz="1200" dirty="0" err="1">
                <a:latin typeface="Roboto"/>
                <a:ea typeface="Roboto"/>
                <a:cs typeface="Roboto"/>
                <a:sym typeface="Roboto"/>
              </a:rPr>
              <a:t>topoisomerases</a:t>
            </a:r>
            <a:r>
              <a:rPr lang="pt-PT" sz="1200" dirty="0">
                <a:latin typeface="Roboto"/>
                <a:ea typeface="Roboto"/>
                <a:cs typeface="Roboto"/>
                <a:sym typeface="Roboto"/>
              </a:rPr>
              <a:t> podem ser afetadas por fatores ambientais.</a:t>
            </a:r>
            <a:endParaRPr sz="1200" dirty="0">
              <a:latin typeface="Roboto"/>
              <a:ea typeface="Roboto"/>
              <a:cs typeface="Roboto"/>
              <a:sym typeface="Roboto"/>
            </a:endParaRPr>
          </a:p>
          <a:p>
            <a:pPr marL="914400" lvl="1" indent="-304800" algn="l" rtl="0">
              <a:spcBef>
                <a:spcPts val="0"/>
              </a:spcBef>
              <a:spcAft>
                <a:spcPts val="0"/>
              </a:spcAft>
              <a:buSzPts val="1200"/>
              <a:buFont typeface="Roboto"/>
              <a:buChar char="○"/>
            </a:pPr>
            <a:r>
              <a:rPr lang="pt-PT" sz="1200" dirty="0">
                <a:latin typeface="Roboto"/>
                <a:ea typeface="Roboto"/>
                <a:cs typeface="Roboto"/>
                <a:sym typeface="Roboto"/>
              </a:rPr>
              <a:t>95% das ocorrências são esporádicas e grande parte pode não envolver mutação.</a:t>
            </a:r>
            <a:endParaRPr sz="1200" dirty="0">
              <a:latin typeface="Roboto"/>
              <a:ea typeface="Roboto"/>
              <a:cs typeface="Roboto"/>
              <a:sym typeface="Roboto"/>
            </a:endParaRPr>
          </a:p>
          <a:p>
            <a:pPr marL="914400" lvl="1" indent="-304800" algn="l" rtl="0">
              <a:spcBef>
                <a:spcPts val="0"/>
              </a:spcBef>
              <a:spcAft>
                <a:spcPts val="0"/>
              </a:spcAft>
              <a:buSzPts val="1200"/>
              <a:buFont typeface="Roboto"/>
              <a:buChar char="○"/>
            </a:pPr>
            <a:r>
              <a:rPr lang="pt-PT" sz="1200" dirty="0">
                <a:latin typeface="Roboto"/>
                <a:ea typeface="Roboto"/>
                <a:cs typeface="Roboto"/>
                <a:sym typeface="Roboto"/>
              </a:rPr>
              <a:t>ASD só com implicações neurológicas, pode dever-se a alterações de expressão.</a:t>
            </a:r>
            <a:endParaRPr sz="1200" dirty="0">
              <a:latin typeface="Roboto"/>
              <a:ea typeface="Roboto"/>
              <a:cs typeface="Roboto"/>
              <a:sym typeface="Roboto"/>
            </a:endParaRPr>
          </a:p>
          <a:p>
            <a:pPr marL="914400" lvl="1" indent="-304800" algn="l" rtl="0">
              <a:spcBef>
                <a:spcPts val="0"/>
              </a:spcBef>
              <a:spcAft>
                <a:spcPts val="0"/>
              </a:spcAft>
              <a:buSzPts val="1200"/>
              <a:buFont typeface="Roboto"/>
              <a:buChar char="○"/>
            </a:pPr>
            <a:r>
              <a:rPr lang="pt-PT" sz="1200" dirty="0">
                <a:latin typeface="Roboto"/>
                <a:ea typeface="Roboto"/>
                <a:cs typeface="Roboto"/>
                <a:sym typeface="Roboto"/>
              </a:rPr>
              <a:t>Alguns </a:t>
            </a:r>
            <a:r>
              <a:rPr lang="pt-PT" sz="1200" i="1" dirty="0" err="1">
                <a:latin typeface="Roboto"/>
                <a:ea typeface="Roboto"/>
                <a:cs typeface="Roboto"/>
                <a:sym typeface="Roboto"/>
              </a:rPr>
              <a:t>loci</a:t>
            </a:r>
            <a:r>
              <a:rPr lang="pt-PT" sz="1200" i="1" dirty="0">
                <a:latin typeface="Roboto"/>
                <a:ea typeface="Roboto"/>
                <a:cs typeface="Roboto"/>
                <a:sym typeface="Roboto"/>
              </a:rPr>
              <a:t> </a:t>
            </a:r>
            <a:r>
              <a:rPr lang="pt-PT" sz="1200" dirty="0">
                <a:latin typeface="Roboto"/>
                <a:ea typeface="Roboto"/>
                <a:cs typeface="Roboto"/>
                <a:sym typeface="Roboto"/>
              </a:rPr>
              <a:t>(</a:t>
            </a:r>
            <a:r>
              <a:rPr lang="pt-PT" sz="1200" i="1" dirty="0">
                <a:latin typeface="Roboto"/>
                <a:ea typeface="Roboto"/>
                <a:cs typeface="Roboto"/>
                <a:sym typeface="Roboto"/>
              </a:rPr>
              <a:t>AUTS5</a:t>
            </a:r>
            <a:r>
              <a:rPr lang="pt-PT" sz="1200" dirty="0">
                <a:latin typeface="Roboto"/>
                <a:ea typeface="Roboto"/>
                <a:cs typeface="Roboto"/>
                <a:sym typeface="Roboto"/>
              </a:rPr>
              <a:t>, </a:t>
            </a:r>
            <a:r>
              <a:rPr lang="pt-PT" sz="1200" i="1" dirty="0">
                <a:latin typeface="Roboto"/>
                <a:ea typeface="Roboto"/>
                <a:cs typeface="Roboto"/>
                <a:sym typeface="Roboto"/>
              </a:rPr>
              <a:t>AUTS1</a:t>
            </a:r>
            <a:r>
              <a:rPr lang="pt-PT" sz="1200" dirty="0">
                <a:latin typeface="Roboto"/>
                <a:ea typeface="Roboto"/>
                <a:cs typeface="Roboto"/>
                <a:sym typeface="Roboto"/>
              </a:rPr>
              <a:t>, </a:t>
            </a:r>
            <a:r>
              <a:rPr lang="pt-PT" sz="1200" i="1" dirty="0">
                <a:latin typeface="Roboto"/>
                <a:ea typeface="Roboto"/>
                <a:cs typeface="Roboto"/>
                <a:sym typeface="Roboto"/>
              </a:rPr>
              <a:t>AUTS9 </a:t>
            </a:r>
            <a:r>
              <a:rPr lang="pt-PT" sz="1200" dirty="0">
                <a:latin typeface="Roboto"/>
                <a:ea typeface="Roboto"/>
                <a:cs typeface="Roboto"/>
                <a:sym typeface="Roboto"/>
              </a:rPr>
              <a:t>e </a:t>
            </a:r>
            <a:r>
              <a:rPr lang="pt-PT" sz="1200" i="1" dirty="0">
                <a:latin typeface="Roboto"/>
                <a:ea typeface="Roboto"/>
                <a:cs typeface="Roboto"/>
                <a:sym typeface="Roboto"/>
              </a:rPr>
              <a:t>AUTS4</a:t>
            </a:r>
            <a:r>
              <a:rPr lang="pt-PT" sz="1200" dirty="0">
                <a:latin typeface="Roboto"/>
                <a:ea typeface="Roboto"/>
                <a:cs typeface="Roboto"/>
                <a:sym typeface="Roboto"/>
              </a:rPr>
              <a:t>) encontram-se em regiões autossómicas </a:t>
            </a:r>
            <a:r>
              <a:rPr lang="pt-PT" sz="1200" i="1" dirty="0" err="1">
                <a:latin typeface="Roboto"/>
                <a:ea typeface="Roboto"/>
                <a:cs typeface="Roboto"/>
                <a:sym typeface="Roboto"/>
              </a:rPr>
              <a:t>imprinted</a:t>
            </a:r>
            <a:r>
              <a:rPr lang="pt-PT" sz="1200" i="1" dirty="0">
                <a:latin typeface="Roboto"/>
                <a:ea typeface="Roboto"/>
                <a:cs typeface="Roboto"/>
                <a:sym typeface="Roboto"/>
              </a:rPr>
              <a:t> </a:t>
            </a:r>
            <a:r>
              <a:rPr lang="pt-PT" sz="1200" dirty="0">
                <a:latin typeface="Roboto"/>
                <a:ea typeface="Roboto"/>
                <a:cs typeface="Roboto"/>
                <a:sym typeface="Roboto"/>
              </a:rPr>
              <a:t>(2q32, 7q21-22, 7q31-32, e 15q11-13 respetivamente); nos </a:t>
            </a:r>
            <a:r>
              <a:rPr lang="pt-PT" sz="1200" i="1" dirty="0" err="1">
                <a:latin typeface="Roboto"/>
                <a:ea typeface="Roboto"/>
                <a:cs typeface="Roboto"/>
                <a:sym typeface="Roboto"/>
              </a:rPr>
              <a:t>loci</a:t>
            </a:r>
            <a:r>
              <a:rPr lang="pt-PT" sz="1200" i="1" dirty="0">
                <a:latin typeface="Roboto"/>
                <a:ea typeface="Roboto"/>
                <a:cs typeface="Roboto"/>
                <a:sym typeface="Roboto"/>
              </a:rPr>
              <a:t> FOXG1</a:t>
            </a:r>
            <a:r>
              <a:rPr lang="pt-PT" sz="1200" dirty="0">
                <a:latin typeface="Roboto"/>
                <a:ea typeface="Roboto"/>
                <a:cs typeface="Roboto"/>
                <a:sym typeface="Roboto"/>
              </a:rPr>
              <a:t> e </a:t>
            </a:r>
            <a:r>
              <a:rPr lang="pt-PT" sz="1200" i="1" dirty="0">
                <a:latin typeface="Roboto"/>
                <a:ea typeface="Roboto"/>
                <a:cs typeface="Roboto"/>
                <a:sym typeface="Roboto"/>
              </a:rPr>
              <a:t>DLGAP2 </a:t>
            </a:r>
            <a:r>
              <a:rPr lang="pt-PT" sz="1200" dirty="0">
                <a:latin typeface="Roboto"/>
                <a:ea typeface="Roboto"/>
                <a:cs typeface="Roboto"/>
                <a:sym typeface="Roboto"/>
              </a:rPr>
              <a:t>só os alelos de proveniência paterna são expressos.</a:t>
            </a:r>
            <a:endParaRPr sz="1200" dirty="0">
              <a:latin typeface="Roboto"/>
              <a:ea typeface="Roboto"/>
              <a:cs typeface="Roboto"/>
              <a:sym typeface="Roboto"/>
            </a:endParaRPr>
          </a:p>
          <a:p>
            <a:pPr marL="914400" lvl="1" indent="-304800" algn="l" rtl="0">
              <a:spcBef>
                <a:spcPts val="0"/>
              </a:spcBef>
              <a:spcAft>
                <a:spcPts val="0"/>
              </a:spcAft>
              <a:buSzPts val="1200"/>
              <a:buFont typeface="Roboto"/>
              <a:buChar char="○"/>
            </a:pPr>
            <a:r>
              <a:rPr lang="pt-PT" sz="1200" dirty="0">
                <a:latin typeface="Roboto"/>
                <a:ea typeface="Roboto"/>
                <a:cs typeface="Roboto"/>
                <a:sym typeface="Roboto"/>
              </a:rPr>
              <a:t>A região Xq28 inclui o </a:t>
            </a:r>
            <a:r>
              <a:rPr lang="pt-PT" sz="1200" i="1" dirty="0">
                <a:latin typeface="Roboto"/>
                <a:ea typeface="Roboto"/>
                <a:cs typeface="Roboto"/>
                <a:sym typeface="Roboto"/>
              </a:rPr>
              <a:t>locus MECP2</a:t>
            </a:r>
            <a:r>
              <a:rPr lang="pt-PT" sz="1200" dirty="0">
                <a:latin typeface="Roboto"/>
                <a:ea typeface="Roboto"/>
                <a:cs typeface="Roboto"/>
                <a:sym typeface="Roboto"/>
              </a:rPr>
              <a:t> responsável pela síndrome de </a:t>
            </a:r>
            <a:r>
              <a:rPr lang="pt-PT" sz="1200" dirty="0" err="1">
                <a:latin typeface="Roboto"/>
                <a:ea typeface="Roboto"/>
                <a:cs typeface="Roboto"/>
                <a:sym typeface="Roboto"/>
              </a:rPr>
              <a:t>Rett</a:t>
            </a:r>
            <a:r>
              <a:rPr lang="pt-PT" sz="1200" dirty="0">
                <a:latin typeface="Roboto"/>
                <a:ea typeface="Roboto"/>
                <a:cs typeface="Roboto"/>
                <a:sym typeface="Roboto"/>
              </a:rPr>
              <a:t>.</a:t>
            </a:r>
            <a:endParaRPr sz="1200" dirty="0">
              <a:latin typeface="Roboto"/>
              <a:ea typeface="Roboto"/>
              <a:cs typeface="Roboto"/>
              <a:sym typeface="Roboto"/>
            </a:endParaRPr>
          </a:p>
          <a:p>
            <a:pPr marL="914400" lvl="1" indent="-317500" algn="l" rtl="0">
              <a:spcBef>
                <a:spcPts val="0"/>
              </a:spcBef>
              <a:spcAft>
                <a:spcPts val="0"/>
              </a:spcAft>
              <a:buSzPts val="1400"/>
              <a:buFont typeface="Roboto"/>
              <a:buChar char="○"/>
            </a:pPr>
            <a:r>
              <a:rPr lang="pt-PT" sz="1200" dirty="0">
                <a:latin typeface="Roboto"/>
                <a:ea typeface="Roboto"/>
                <a:cs typeface="Roboto"/>
                <a:sym typeface="Roboto"/>
              </a:rPr>
              <a:t>Risco acrescido de 3-6x no sexo masculino: hipótese de metilação de genes do X (e doutros </a:t>
            </a:r>
            <a:r>
              <a:rPr lang="pt-PT" sz="1200" i="1" dirty="0" err="1">
                <a:latin typeface="Roboto"/>
                <a:ea typeface="Roboto"/>
                <a:cs typeface="Roboto"/>
                <a:sym typeface="Roboto"/>
              </a:rPr>
              <a:t>imprinted</a:t>
            </a:r>
            <a:r>
              <a:rPr lang="pt-PT" sz="1200" dirty="0">
                <a:latin typeface="Roboto"/>
                <a:ea typeface="Roboto"/>
                <a:cs typeface="Roboto"/>
                <a:sym typeface="Roboto"/>
              </a:rPr>
              <a:t>) expressos no encéfalo resultar em predisposição para o autismo.</a:t>
            </a:r>
            <a:endParaRPr sz="1200" dirty="0">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3">
                                            <p:txEl>
                                              <p:pRg st="0" end="0"/>
                                            </p:txEl>
                                          </p:spTgt>
                                        </p:tgtEl>
                                        <p:attrNameLst>
                                          <p:attrName>style.visibility</p:attrName>
                                        </p:attrNameLst>
                                      </p:cBhvr>
                                      <p:to>
                                        <p:strVal val="visible"/>
                                      </p:to>
                                    </p:set>
                                    <p:animEffect transition="in" filter="fade">
                                      <p:cBhvr>
                                        <p:cTn id="7" dur="500"/>
                                        <p:tgtEl>
                                          <p:spTgt spid="27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3">
                                            <p:txEl>
                                              <p:pRg st="1" end="1"/>
                                            </p:txEl>
                                          </p:spTgt>
                                        </p:tgtEl>
                                        <p:attrNameLst>
                                          <p:attrName>style.visibility</p:attrName>
                                        </p:attrNameLst>
                                      </p:cBhvr>
                                      <p:to>
                                        <p:strVal val="visible"/>
                                      </p:to>
                                    </p:set>
                                    <p:animEffect transition="in" filter="fade">
                                      <p:cBhvr>
                                        <p:cTn id="12" dur="500"/>
                                        <p:tgtEl>
                                          <p:spTgt spid="27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3">
                                            <p:txEl>
                                              <p:pRg st="2" end="2"/>
                                            </p:txEl>
                                          </p:spTgt>
                                        </p:tgtEl>
                                        <p:attrNameLst>
                                          <p:attrName>style.visibility</p:attrName>
                                        </p:attrNameLst>
                                      </p:cBhvr>
                                      <p:to>
                                        <p:strVal val="visible"/>
                                      </p:to>
                                    </p:set>
                                    <p:animEffect transition="in" filter="fade">
                                      <p:cBhvr>
                                        <p:cTn id="17" dur="500"/>
                                        <p:tgtEl>
                                          <p:spTgt spid="27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3">
                                            <p:txEl>
                                              <p:pRg st="3" end="3"/>
                                            </p:txEl>
                                          </p:spTgt>
                                        </p:tgtEl>
                                        <p:attrNameLst>
                                          <p:attrName>style.visibility</p:attrName>
                                        </p:attrNameLst>
                                      </p:cBhvr>
                                      <p:to>
                                        <p:strVal val="visible"/>
                                      </p:to>
                                    </p:set>
                                    <p:animEffect transition="in" filter="fade">
                                      <p:cBhvr>
                                        <p:cTn id="22" dur="500"/>
                                        <p:tgtEl>
                                          <p:spTgt spid="27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3">
                                            <p:txEl>
                                              <p:pRg st="4" end="4"/>
                                            </p:txEl>
                                          </p:spTgt>
                                        </p:tgtEl>
                                        <p:attrNameLst>
                                          <p:attrName>style.visibility</p:attrName>
                                        </p:attrNameLst>
                                      </p:cBhvr>
                                      <p:to>
                                        <p:strVal val="visible"/>
                                      </p:to>
                                    </p:set>
                                    <p:animEffect transition="in" filter="fade">
                                      <p:cBhvr>
                                        <p:cTn id="27" dur="500"/>
                                        <p:tgtEl>
                                          <p:spTgt spid="27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73">
                                            <p:txEl>
                                              <p:pRg st="5" end="5"/>
                                            </p:txEl>
                                          </p:spTgt>
                                        </p:tgtEl>
                                        <p:attrNameLst>
                                          <p:attrName>style.visibility</p:attrName>
                                        </p:attrNameLst>
                                      </p:cBhvr>
                                      <p:to>
                                        <p:strVal val="visible"/>
                                      </p:to>
                                    </p:set>
                                    <p:animEffect transition="in" filter="fade">
                                      <p:cBhvr>
                                        <p:cTn id="32" dur="500"/>
                                        <p:tgtEl>
                                          <p:spTgt spid="27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73">
                                            <p:txEl>
                                              <p:pRg st="6" end="6"/>
                                            </p:txEl>
                                          </p:spTgt>
                                        </p:tgtEl>
                                        <p:attrNameLst>
                                          <p:attrName>style.visibility</p:attrName>
                                        </p:attrNameLst>
                                      </p:cBhvr>
                                      <p:to>
                                        <p:strVal val="visible"/>
                                      </p:to>
                                    </p:set>
                                    <p:animEffect transition="in" filter="fade">
                                      <p:cBhvr>
                                        <p:cTn id="37" dur="500"/>
                                        <p:tgtEl>
                                          <p:spTgt spid="27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73">
                                            <p:txEl>
                                              <p:pRg st="7" end="7"/>
                                            </p:txEl>
                                          </p:spTgt>
                                        </p:tgtEl>
                                        <p:attrNameLst>
                                          <p:attrName>style.visibility</p:attrName>
                                        </p:attrNameLst>
                                      </p:cBhvr>
                                      <p:to>
                                        <p:strVal val="visible"/>
                                      </p:to>
                                    </p:set>
                                    <p:animEffect transition="in" filter="fade">
                                      <p:cBhvr>
                                        <p:cTn id="42" dur="500"/>
                                        <p:tgtEl>
                                          <p:spTgt spid="27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73">
                                            <p:txEl>
                                              <p:pRg st="8" end="8"/>
                                            </p:txEl>
                                          </p:spTgt>
                                        </p:tgtEl>
                                        <p:attrNameLst>
                                          <p:attrName>style.visibility</p:attrName>
                                        </p:attrNameLst>
                                      </p:cBhvr>
                                      <p:to>
                                        <p:strVal val="visible"/>
                                      </p:to>
                                    </p:set>
                                    <p:animEffect transition="in" filter="fade">
                                      <p:cBhvr>
                                        <p:cTn id="47" dur="500"/>
                                        <p:tgtEl>
                                          <p:spTgt spid="27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73">
                                            <p:txEl>
                                              <p:pRg st="9" end="9"/>
                                            </p:txEl>
                                          </p:spTgt>
                                        </p:tgtEl>
                                        <p:attrNameLst>
                                          <p:attrName>style.visibility</p:attrName>
                                        </p:attrNameLst>
                                      </p:cBhvr>
                                      <p:to>
                                        <p:strVal val="visible"/>
                                      </p:to>
                                    </p:set>
                                    <p:animEffect transition="in" filter="fade">
                                      <p:cBhvr>
                                        <p:cTn id="52" dur="500"/>
                                        <p:tgtEl>
                                          <p:spTgt spid="27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73">
                                            <p:txEl>
                                              <p:pRg st="10" end="10"/>
                                            </p:txEl>
                                          </p:spTgt>
                                        </p:tgtEl>
                                        <p:attrNameLst>
                                          <p:attrName>style.visibility</p:attrName>
                                        </p:attrNameLst>
                                      </p:cBhvr>
                                      <p:to>
                                        <p:strVal val="visible"/>
                                      </p:to>
                                    </p:set>
                                    <p:animEffect transition="in" filter="fade">
                                      <p:cBhvr>
                                        <p:cTn id="57" dur="500"/>
                                        <p:tgtEl>
                                          <p:spTgt spid="27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73">
                                            <p:txEl>
                                              <p:pRg st="11" end="11"/>
                                            </p:txEl>
                                          </p:spTgt>
                                        </p:tgtEl>
                                        <p:attrNameLst>
                                          <p:attrName>style.visibility</p:attrName>
                                        </p:attrNameLst>
                                      </p:cBhvr>
                                      <p:to>
                                        <p:strVal val="visible"/>
                                      </p:to>
                                    </p:set>
                                    <p:animEffect transition="in" filter="fade">
                                      <p:cBhvr>
                                        <p:cTn id="62" dur="500"/>
                                        <p:tgtEl>
                                          <p:spTgt spid="27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3" name="Imagem 2">
            <a:extLst>
              <a:ext uri="{FF2B5EF4-FFF2-40B4-BE49-F238E27FC236}">
                <a16:creationId xmlns:a16="http://schemas.microsoft.com/office/drawing/2014/main" id="{BAA8199D-5BDE-4FA8-BF73-BF7E6604DA55}"/>
              </a:ext>
            </a:extLst>
          </p:cNvPr>
          <p:cNvPicPr>
            <a:picLocks noChangeAspect="1"/>
          </p:cNvPicPr>
          <p:nvPr/>
        </p:nvPicPr>
        <p:blipFill>
          <a:blip r:embed="rId3"/>
          <a:stretch>
            <a:fillRect/>
          </a:stretch>
        </p:blipFill>
        <p:spPr>
          <a:xfrm>
            <a:off x="2196829" y="733432"/>
            <a:ext cx="4750342" cy="3953002"/>
          </a:xfrm>
          <a:prstGeom prst="rect">
            <a:avLst/>
          </a:prstGeom>
        </p:spPr>
      </p:pic>
      <p:sp>
        <p:nvSpPr>
          <p:cNvPr id="271" name="Google Shape;271;p34"/>
          <p:cNvSpPr txBox="1"/>
          <p:nvPr/>
        </p:nvSpPr>
        <p:spPr>
          <a:xfrm>
            <a:off x="3778500" y="252300"/>
            <a:ext cx="15870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pt-PT">
                <a:latin typeface="Roboto"/>
                <a:ea typeface="Roboto"/>
                <a:cs typeface="Roboto"/>
                <a:sym typeface="Roboto"/>
              </a:rPr>
              <a:t>﻿</a:t>
            </a:r>
            <a:r>
              <a:rPr lang="pt-PT" sz="2800" b="1" u="sng">
                <a:latin typeface="Roboto"/>
                <a:ea typeface="Roboto"/>
                <a:cs typeface="Roboto"/>
                <a:sym typeface="Roboto"/>
              </a:rPr>
              <a:t>Autismo</a:t>
            </a:r>
            <a:endParaRPr sz="2800" b="1" u="sng">
              <a:latin typeface="Roboto"/>
              <a:ea typeface="Roboto"/>
              <a:cs typeface="Roboto"/>
              <a:sym typeface="Roboto"/>
            </a:endParaRPr>
          </a:p>
        </p:txBody>
      </p:sp>
      <p:sp>
        <p:nvSpPr>
          <p:cNvPr id="272" name="Google Shape;272;p34"/>
          <p:cNvSpPr txBox="1"/>
          <p:nvPr/>
        </p:nvSpPr>
        <p:spPr>
          <a:xfrm>
            <a:off x="286225" y="252300"/>
            <a:ext cx="1473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﻿OMIM %209850</a:t>
            </a:r>
            <a:endParaRPr>
              <a:latin typeface="Roboto"/>
              <a:ea typeface="Roboto"/>
              <a:cs typeface="Roboto"/>
              <a:sym typeface="Roboto"/>
            </a:endParaRPr>
          </a:p>
        </p:txBody>
      </p:sp>
      <p:sp>
        <p:nvSpPr>
          <p:cNvPr id="4" name="Marcador de Posição do Texto 3">
            <a:extLst>
              <a:ext uri="{FF2B5EF4-FFF2-40B4-BE49-F238E27FC236}">
                <a16:creationId xmlns:a16="http://schemas.microsoft.com/office/drawing/2014/main" id="{74AE95CF-6002-4527-8096-938ACD0BB8FE}"/>
              </a:ext>
            </a:extLst>
          </p:cNvPr>
          <p:cNvSpPr>
            <a:spLocks noGrp="1"/>
          </p:cNvSpPr>
          <p:nvPr>
            <p:ph type="body" idx="1"/>
          </p:nvPr>
        </p:nvSpPr>
        <p:spPr/>
        <p:txBody>
          <a:bodyPr/>
          <a:lstStyle/>
          <a:p>
            <a:r>
              <a:rPr lang="pt-PT" dirty="0"/>
              <a:t>Fatores que influenciam a estimativa do risco acrescido de autismo (OR) no sexo masculino</a:t>
            </a:r>
          </a:p>
        </p:txBody>
      </p:sp>
    </p:spTree>
    <p:extLst>
      <p:ext uri="{BB962C8B-B14F-4D97-AF65-F5344CB8AC3E}">
        <p14:creationId xmlns:p14="http://schemas.microsoft.com/office/powerpoint/2010/main" val="34408784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5"/>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COV</a:t>
            </a:r>
            <a:r>
              <a:rPr lang="pt-PT" baseline="-25000"/>
              <a:t>GE</a:t>
            </a:r>
            <a:endParaRPr baseline="-25000"/>
          </a:p>
        </p:txBody>
      </p:sp>
      <p:sp>
        <p:nvSpPr>
          <p:cNvPr id="279" name="Google Shape;279;p35"/>
          <p:cNvSpPr txBox="1">
            <a:spLocks noGrp="1"/>
          </p:cNvSpPr>
          <p:nvPr>
            <p:ph type="body" idx="1"/>
          </p:nvPr>
        </p:nvSpPr>
        <p:spPr>
          <a:xfrm>
            <a:off x="471900" y="1732650"/>
            <a:ext cx="7053000" cy="34107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pt-PT"/>
              <a:t>Componente da V</a:t>
            </a:r>
            <a:r>
              <a:rPr lang="pt-PT" baseline="-25000"/>
              <a:t>P</a:t>
            </a:r>
            <a:r>
              <a:rPr lang="pt-PT"/>
              <a:t> que quantifica as diferenças, entre genótipos, de suscetibilidade às influências ambientais.</a:t>
            </a:r>
            <a:endParaRPr/>
          </a:p>
          <a:p>
            <a:pPr marL="914400" lvl="1" indent="-317500" algn="l" rtl="0">
              <a:spcBef>
                <a:spcPts val="0"/>
              </a:spcBef>
              <a:spcAft>
                <a:spcPts val="0"/>
              </a:spcAft>
              <a:buSzPts val="1400"/>
              <a:buChar char="○"/>
            </a:pPr>
            <a:r>
              <a:rPr lang="pt-PT"/>
              <a:t>Pode ser negativa (por exemplo, quando os genótipos com maior valor genotípico são os de menor suscetibilidade).</a:t>
            </a:r>
            <a:endParaRPr sz="1800"/>
          </a:p>
          <a:p>
            <a:pPr marL="457200" lvl="0" indent="-342900" algn="l" rtl="0">
              <a:spcBef>
                <a:spcPts val="0"/>
              </a:spcBef>
              <a:spcAft>
                <a:spcPts val="0"/>
              </a:spcAft>
              <a:buSzPts val="1800"/>
              <a:buChar char="●"/>
            </a:pPr>
            <a:r>
              <a:rPr lang="pt-PT" sz="1800"/>
              <a:t>Depressão de consanguinidade (</a:t>
            </a:r>
            <a:r>
              <a:rPr lang="pt-PT" sz="1800" i="1"/>
              <a:t>inbreeding depression</a:t>
            </a:r>
            <a:r>
              <a:rPr lang="pt-PT" sz="1800"/>
              <a:t>)</a:t>
            </a:r>
            <a:endParaRPr sz="1800"/>
          </a:p>
          <a:p>
            <a:pPr marL="914400" lvl="1" indent="-317500" algn="l" rtl="0">
              <a:spcBef>
                <a:spcPts val="0"/>
              </a:spcBef>
              <a:spcAft>
                <a:spcPts val="0"/>
              </a:spcAft>
              <a:buSzPts val="1400"/>
              <a:buChar char="○"/>
            </a:pPr>
            <a:r>
              <a:rPr lang="pt-PT"/>
              <a:t>Geralmente entendida pela redução dos valores médios, mas também é manifestada pelo aumento da V</a:t>
            </a:r>
            <a:r>
              <a:rPr lang="pt-PT" baseline="-25000"/>
              <a:t>E</a:t>
            </a:r>
            <a:r>
              <a:rPr lang="pt-PT"/>
              <a:t> em homozigóticos (cf. ex. 20, página 52).</a:t>
            </a:r>
            <a:endParaRPr/>
          </a:p>
          <a:p>
            <a:pPr marL="914400" lvl="1" indent="-317500" algn="l" rtl="0">
              <a:spcBef>
                <a:spcPts val="0"/>
              </a:spcBef>
              <a:spcAft>
                <a:spcPts val="0"/>
              </a:spcAft>
              <a:buSzPts val="1400"/>
              <a:buChar char="○"/>
            </a:pPr>
            <a:r>
              <a:rPr lang="pt-PT"/>
              <a:t>Tabu do incesto.</a:t>
            </a:r>
            <a:endParaRPr/>
          </a:p>
          <a:p>
            <a:pPr marL="457200" lvl="0" indent="-342900" algn="l" rtl="0">
              <a:spcBef>
                <a:spcPts val="0"/>
              </a:spcBef>
              <a:spcAft>
                <a:spcPts val="0"/>
              </a:spcAft>
              <a:buSzPts val="1800"/>
              <a:buChar char="●"/>
            </a:pPr>
            <a:r>
              <a:rPr lang="pt-PT" sz="1800"/>
              <a:t>Heterose</a:t>
            </a:r>
            <a:endParaRPr sz="1800"/>
          </a:p>
          <a:p>
            <a:pPr marL="914400" lvl="1" indent="-317500" algn="l" rtl="0">
              <a:spcBef>
                <a:spcPts val="0"/>
              </a:spcBef>
              <a:spcAft>
                <a:spcPts val="0"/>
              </a:spcAft>
              <a:buSzPts val="1400"/>
              <a:buChar char="○"/>
            </a:pPr>
            <a:r>
              <a:rPr lang="pt-PT"/>
              <a:t>Exemplo clássico: milho híbrido. Mas também redução da V</a:t>
            </a:r>
            <a:r>
              <a:rPr lang="pt-PT" baseline="-25000"/>
              <a:t>E</a:t>
            </a:r>
            <a:r>
              <a:rPr lang="pt-PT"/>
              <a:t> (idem).</a:t>
            </a:r>
            <a:endParaRPr/>
          </a:p>
          <a:p>
            <a:pPr marL="914400" lvl="1" indent="-317500" algn="l" rtl="0">
              <a:spcBef>
                <a:spcPts val="0"/>
              </a:spcBef>
              <a:spcAft>
                <a:spcPts val="0"/>
              </a:spcAft>
              <a:buSzPts val="1400"/>
              <a:buChar char="○"/>
            </a:pPr>
            <a:r>
              <a:rPr lang="pt-PT"/>
              <a:t>Atrativo pelos estrangeiros.</a:t>
            </a:r>
            <a:endParaRPr sz="1800"/>
          </a:p>
          <a:p>
            <a:pPr marL="457200" lvl="0" indent="-342900" algn="l" rtl="0">
              <a:spcBef>
                <a:spcPts val="0"/>
              </a:spcBef>
              <a:spcAft>
                <a:spcPts val="0"/>
              </a:spcAft>
              <a:buSzPts val="1800"/>
              <a:buChar char="●"/>
            </a:pPr>
            <a:r>
              <a:rPr lang="pt-PT"/>
              <a:t>Normas de reação</a:t>
            </a:r>
            <a:endParaRPr/>
          </a:p>
        </p:txBody>
      </p:sp>
      <p:grpSp>
        <p:nvGrpSpPr>
          <p:cNvPr id="7" name="Agrupar 6">
            <a:extLst>
              <a:ext uri="{FF2B5EF4-FFF2-40B4-BE49-F238E27FC236}">
                <a16:creationId xmlns:a16="http://schemas.microsoft.com/office/drawing/2014/main" id="{E74E73ED-EDF0-4B83-AE20-96803F306FCF}"/>
              </a:ext>
            </a:extLst>
          </p:cNvPr>
          <p:cNvGrpSpPr/>
          <p:nvPr/>
        </p:nvGrpSpPr>
        <p:grpSpPr>
          <a:xfrm>
            <a:off x="7118575" y="1970775"/>
            <a:ext cx="1373400" cy="1503450"/>
            <a:chOff x="7118575" y="1970775"/>
            <a:chExt cx="1373400" cy="1503450"/>
          </a:xfrm>
        </p:grpSpPr>
        <p:cxnSp>
          <p:nvCxnSpPr>
            <p:cNvPr id="281" name="Google Shape;281;p35"/>
            <p:cNvCxnSpPr/>
            <p:nvPr/>
          </p:nvCxnSpPr>
          <p:spPr>
            <a:xfrm>
              <a:off x="7481500" y="2067075"/>
              <a:ext cx="0" cy="961500"/>
            </a:xfrm>
            <a:prstGeom prst="straightConnector1">
              <a:avLst/>
            </a:prstGeom>
            <a:noFill/>
            <a:ln w="9525" cap="flat" cmpd="sng">
              <a:solidFill>
                <a:schemeClr val="dk2"/>
              </a:solidFill>
              <a:prstDash val="solid"/>
              <a:round/>
              <a:headEnd type="stealth" w="med" len="med"/>
              <a:tailEnd type="none" w="med" len="med"/>
            </a:ln>
          </p:spPr>
        </p:cxnSp>
        <p:cxnSp>
          <p:nvCxnSpPr>
            <p:cNvPr id="282" name="Google Shape;282;p35"/>
            <p:cNvCxnSpPr>
              <a:cxnSpLocks/>
            </p:cNvCxnSpPr>
            <p:nvPr/>
          </p:nvCxnSpPr>
          <p:spPr>
            <a:xfrm flipV="1">
              <a:off x="7481500" y="3028575"/>
              <a:ext cx="1008075" cy="1"/>
            </a:xfrm>
            <a:prstGeom prst="straightConnector1">
              <a:avLst/>
            </a:prstGeom>
            <a:noFill/>
            <a:ln w="9525" cap="flat" cmpd="sng">
              <a:solidFill>
                <a:schemeClr val="dk2"/>
              </a:solidFill>
              <a:prstDash val="solid"/>
              <a:round/>
              <a:headEnd type="none" w="med" len="med"/>
              <a:tailEnd type="stealth" w="med" len="med"/>
            </a:ln>
          </p:spPr>
        </p:cxnSp>
        <p:sp>
          <p:nvSpPr>
            <p:cNvPr id="283" name="Google Shape;283;p35"/>
            <p:cNvSpPr txBox="1"/>
            <p:nvPr/>
          </p:nvSpPr>
          <p:spPr>
            <a:xfrm>
              <a:off x="8183575" y="3074025"/>
              <a:ext cx="308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E</a:t>
              </a:r>
              <a:endParaRPr>
                <a:latin typeface="Roboto"/>
                <a:ea typeface="Roboto"/>
                <a:cs typeface="Roboto"/>
                <a:sym typeface="Roboto"/>
              </a:endParaRPr>
            </a:p>
          </p:txBody>
        </p:sp>
        <p:sp>
          <p:nvSpPr>
            <p:cNvPr id="284" name="Google Shape;284;p35"/>
            <p:cNvSpPr txBox="1"/>
            <p:nvPr/>
          </p:nvSpPr>
          <p:spPr>
            <a:xfrm>
              <a:off x="7118575" y="1970775"/>
              <a:ext cx="363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P</a:t>
              </a:r>
              <a:endParaRPr baseline="-25000">
                <a:latin typeface="Roboto"/>
                <a:ea typeface="Roboto"/>
                <a:cs typeface="Roboto"/>
                <a:sym typeface="Roboto"/>
              </a:endParaRPr>
            </a:p>
          </p:txBody>
        </p:sp>
        <p:cxnSp>
          <p:nvCxnSpPr>
            <p:cNvPr id="285" name="Google Shape;285;p35"/>
            <p:cNvCxnSpPr/>
            <p:nvPr/>
          </p:nvCxnSpPr>
          <p:spPr>
            <a:xfrm rot="10800000" flipH="1">
              <a:off x="7635725" y="2411800"/>
              <a:ext cx="580500" cy="344700"/>
            </a:xfrm>
            <a:prstGeom prst="straightConnector1">
              <a:avLst/>
            </a:prstGeom>
            <a:noFill/>
            <a:ln w="9525" cap="flat" cmpd="sng">
              <a:solidFill>
                <a:srgbClr val="6FA8DC"/>
              </a:solidFill>
              <a:prstDash val="solid"/>
              <a:round/>
              <a:headEnd type="none" w="med" len="med"/>
              <a:tailEnd type="none" w="med" len="med"/>
            </a:ln>
          </p:spPr>
        </p:cxnSp>
        <p:cxnSp>
          <p:nvCxnSpPr>
            <p:cNvPr id="286" name="Google Shape;286;p35"/>
            <p:cNvCxnSpPr/>
            <p:nvPr/>
          </p:nvCxnSpPr>
          <p:spPr>
            <a:xfrm rot="10800000" flipH="1">
              <a:off x="7635725" y="2301125"/>
              <a:ext cx="580500" cy="344700"/>
            </a:xfrm>
            <a:prstGeom prst="straightConnector1">
              <a:avLst/>
            </a:prstGeom>
            <a:noFill/>
            <a:ln w="9525" cap="flat" cmpd="sng">
              <a:solidFill>
                <a:srgbClr val="93C47D"/>
              </a:solidFill>
              <a:prstDash val="solid"/>
              <a:round/>
              <a:headEnd type="none" w="med" len="med"/>
              <a:tailEnd type="none" w="med" len="med"/>
            </a:ln>
          </p:spPr>
        </p:cxnSp>
        <p:cxnSp>
          <p:nvCxnSpPr>
            <p:cNvPr id="287" name="Google Shape;287;p35"/>
            <p:cNvCxnSpPr/>
            <p:nvPr/>
          </p:nvCxnSpPr>
          <p:spPr>
            <a:xfrm rot="10800000" flipH="1">
              <a:off x="7635725" y="2198625"/>
              <a:ext cx="580500" cy="344700"/>
            </a:xfrm>
            <a:prstGeom prst="straightConnector1">
              <a:avLst/>
            </a:prstGeom>
            <a:noFill/>
            <a:ln w="9525" cap="flat" cmpd="sng">
              <a:solidFill>
                <a:srgbClr val="FFD966"/>
              </a:solidFill>
              <a:prstDash val="solid"/>
              <a:round/>
              <a:headEnd type="none" w="med" len="med"/>
              <a:tailEnd type="none" w="med" len="med"/>
            </a:ln>
          </p:spPr>
        </p:cxnSp>
        <p:sp>
          <p:nvSpPr>
            <p:cNvPr id="288" name="Google Shape;288;p35"/>
            <p:cNvSpPr txBox="1"/>
            <p:nvPr/>
          </p:nvSpPr>
          <p:spPr>
            <a:xfrm>
              <a:off x="8152975" y="2028275"/>
              <a:ext cx="3366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900" i="1">
                  <a:solidFill>
                    <a:srgbClr val="F1C232"/>
                  </a:solidFill>
                  <a:latin typeface="Roboto"/>
                  <a:ea typeface="Roboto"/>
                  <a:cs typeface="Roboto"/>
                  <a:sym typeface="Roboto"/>
                </a:rPr>
                <a:t>AA</a:t>
              </a:r>
              <a:endParaRPr sz="900" i="1">
                <a:solidFill>
                  <a:srgbClr val="F1C232"/>
                </a:solidFill>
                <a:latin typeface="Roboto"/>
                <a:ea typeface="Roboto"/>
                <a:cs typeface="Roboto"/>
                <a:sym typeface="Roboto"/>
              </a:endParaRPr>
            </a:p>
          </p:txBody>
        </p:sp>
        <p:sp>
          <p:nvSpPr>
            <p:cNvPr id="289" name="Google Shape;289;p35"/>
            <p:cNvSpPr txBox="1"/>
            <p:nvPr/>
          </p:nvSpPr>
          <p:spPr>
            <a:xfrm>
              <a:off x="8152975" y="2132975"/>
              <a:ext cx="3366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900" i="1">
                  <a:solidFill>
                    <a:srgbClr val="93C47D"/>
                  </a:solidFill>
                  <a:latin typeface="Roboto"/>
                  <a:ea typeface="Roboto"/>
                  <a:cs typeface="Roboto"/>
                  <a:sym typeface="Roboto"/>
                </a:rPr>
                <a:t>Aa</a:t>
              </a:r>
              <a:endParaRPr sz="900" i="1">
                <a:solidFill>
                  <a:srgbClr val="93C47D"/>
                </a:solidFill>
                <a:latin typeface="Roboto"/>
                <a:ea typeface="Roboto"/>
                <a:cs typeface="Roboto"/>
                <a:sym typeface="Roboto"/>
              </a:endParaRPr>
            </a:p>
          </p:txBody>
        </p:sp>
        <p:sp>
          <p:nvSpPr>
            <p:cNvPr id="290" name="Google Shape;290;p35"/>
            <p:cNvSpPr txBox="1"/>
            <p:nvPr/>
          </p:nvSpPr>
          <p:spPr>
            <a:xfrm>
              <a:off x="8152975" y="2243650"/>
              <a:ext cx="3084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900" i="1">
                  <a:solidFill>
                    <a:srgbClr val="6D9EEB"/>
                  </a:solidFill>
                  <a:latin typeface="Roboto"/>
                  <a:ea typeface="Roboto"/>
                  <a:cs typeface="Roboto"/>
                  <a:sym typeface="Roboto"/>
                </a:rPr>
                <a:t>aa</a:t>
              </a:r>
              <a:endParaRPr sz="900" i="1">
                <a:solidFill>
                  <a:srgbClr val="6D9EEB"/>
                </a:solidFill>
                <a:latin typeface="Roboto"/>
                <a:ea typeface="Roboto"/>
                <a:cs typeface="Roboto"/>
                <a:sym typeface="Roboto"/>
              </a:endParaRPr>
            </a:p>
          </p:txBody>
        </p:sp>
      </p:grpSp>
      <p:grpSp>
        <p:nvGrpSpPr>
          <p:cNvPr id="8" name="Agrupar 7">
            <a:extLst>
              <a:ext uri="{FF2B5EF4-FFF2-40B4-BE49-F238E27FC236}">
                <a16:creationId xmlns:a16="http://schemas.microsoft.com/office/drawing/2014/main" id="{9F439474-D797-401A-9E84-B1474B1513C3}"/>
              </a:ext>
            </a:extLst>
          </p:cNvPr>
          <p:cNvGrpSpPr/>
          <p:nvPr/>
        </p:nvGrpSpPr>
        <p:grpSpPr>
          <a:xfrm>
            <a:off x="7590250" y="3431575"/>
            <a:ext cx="1373400" cy="1503450"/>
            <a:chOff x="7590250" y="3431575"/>
            <a:chExt cx="1373400" cy="1503450"/>
          </a:xfrm>
        </p:grpSpPr>
        <p:cxnSp>
          <p:nvCxnSpPr>
            <p:cNvPr id="292" name="Google Shape;292;p35"/>
            <p:cNvCxnSpPr/>
            <p:nvPr/>
          </p:nvCxnSpPr>
          <p:spPr>
            <a:xfrm>
              <a:off x="7953175" y="3527875"/>
              <a:ext cx="0" cy="961500"/>
            </a:xfrm>
            <a:prstGeom prst="straightConnector1">
              <a:avLst/>
            </a:prstGeom>
            <a:noFill/>
            <a:ln w="9525" cap="flat" cmpd="sng">
              <a:solidFill>
                <a:schemeClr val="dk2"/>
              </a:solidFill>
              <a:prstDash val="solid"/>
              <a:round/>
              <a:headEnd type="stealth" w="med" len="med"/>
              <a:tailEnd type="none" w="med" len="med"/>
            </a:ln>
          </p:spPr>
        </p:cxnSp>
        <p:cxnSp>
          <p:nvCxnSpPr>
            <p:cNvPr id="293" name="Google Shape;293;p35"/>
            <p:cNvCxnSpPr>
              <a:cxnSpLocks/>
            </p:cNvCxnSpPr>
            <p:nvPr/>
          </p:nvCxnSpPr>
          <p:spPr>
            <a:xfrm>
              <a:off x="7953175" y="4489375"/>
              <a:ext cx="1010475" cy="0"/>
            </a:xfrm>
            <a:prstGeom prst="straightConnector1">
              <a:avLst/>
            </a:prstGeom>
            <a:noFill/>
            <a:ln w="9525" cap="flat" cmpd="sng">
              <a:solidFill>
                <a:schemeClr val="dk2"/>
              </a:solidFill>
              <a:prstDash val="solid"/>
              <a:round/>
              <a:headEnd type="none" w="med" len="med"/>
              <a:tailEnd type="stealth" w="med" len="med"/>
            </a:ln>
          </p:spPr>
        </p:cxnSp>
        <p:sp>
          <p:nvSpPr>
            <p:cNvPr id="294" name="Google Shape;294;p35"/>
            <p:cNvSpPr txBox="1"/>
            <p:nvPr/>
          </p:nvSpPr>
          <p:spPr>
            <a:xfrm>
              <a:off x="8655250" y="4534825"/>
              <a:ext cx="308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E</a:t>
              </a:r>
              <a:endParaRPr>
                <a:latin typeface="Roboto"/>
                <a:ea typeface="Roboto"/>
                <a:cs typeface="Roboto"/>
                <a:sym typeface="Roboto"/>
              </a:endParaRPr>
            </a:p>
          </p:txBody>
        </p:sp>
        <p:sp>
          <p:nvSpPr>
            <p:cNvPr id="295" name="Google Shape;295;p35"/>
            <p:cNvSpPr txBox="1"/>
            <p:nvPr/>
          </p:nvSpPr>
          <p:spPr>
            <a:xfrm>
              <a:off x="7590250" y="3431575"/>
              <a:ext cx="363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P</a:t>
              </a:r>
              <a:endParaRPr baseline="-25000">
                <a:latin typeface="Roboto"/>
                <a:ea typeface="Roboto"/>
                <a:cs typeface="Roboto"/>
                <a:sym typeface="Roboto"/>
              </a:endParaRPr>
            </a:p>
          </p:txBody>
        </p:sp>
        <p:cxnSp>
          <p:nvCxnSpPr>
            <p:cNvPr id="296" name="Google Shape;296;p35"/>
            <p:cNvCxnSpPr/>
            <p:nvPr/>
          </p:nvCxnSpPr>
          <p:spPr>
            <a:xfrm flipH="1">
              <a:off x="8150324" y="3836263"/>
              <a:ext cx="580500" cy="344700"/>
            </a:xfrm>
            <a:prstGeom prst="straightConnector1">
              <a:avLst/>
            </a:prstGeom>
            <a:noFill/>
            <a:ln w="9525" cap="flat" cmpd="sng">
              <a:solidFill>
                <a:srgbClr val="6FA8DC"/>
              </a:solidFill>
              <a:prstDash val="solid"/>
              <a:round/>
              <a:headEnd type="none" w="med" len="med"/>
              <a:tailEnd type="none" w="med" len="med"/>
            </a:ln>
          </p:spPr>
        </p:cxnSp>
        <p:cxnSp>
          <p:nvCxnSpPr>
            <p:cNvPr id="297" name="Google Shape;297;p35"/>
            <p:cNvCxnSpPr/>
            <p:nvPr/>
          </p:nvCxnSpPr>
          <p:spPr>
            <a:xfrm flipH="1">
              <a:off x="8153924" y="3790213"/>
              <a:ext cx="573300" cy="3000"/>
            </a:xfrm>
            <a:prstGeom prst="straightConnector1">
              <a:avLst/>
            </a:prstGeom>
            <a:noFill/>
            <a:ln w="9525" cap="flat" cmpd="sng">
              <a:solidFill>
                <a:srgbClr val="F1C232"/>
              </a:solidFill>
              <a:prstDash val="solid"/>
              <a:round/>
              <a:headEnd type="none" w="med" len="med"/>
              <a:tailEnd type="none" w="med" len="med"/>
            </a:ln>
          </p:spPr>
        </p:cxnSp>
        <p:cxnSp>
          <p:nvCxnSpPr>
            <p:cNvPr id="298" name="Google Shape;298;p35"/>
            <p:cNvCxnSpPr/>
            <p:nvPr/>
          </p:nvCxnSpPr>
          <p:spPr>
            <a:xfrm flipH="1">
              <a:off x="8144624" y="3809438"/>
              <a:ext cx="586200" cy="177300"/>
            </a:xfrm>
            <a:prstGeom prst="straightConnector1">
              <a:avLst/>
            </a:prstGeom>
            <a:noFill/>
            <a:ln w="9525" cap="flat" cmpd="sng">
              <a:solidFill>
                <a:srgbClr val="6AA84F"/>
              </a:solidFill>
              <a:prstDash val="solid"/>
              <a:round/>
              <a:headEnd type="none" w="med" len="med"/>
              <a:tailEnd type="none" w="med" len="med"/>
            </a:ln>
          </p:spPr>
        </p:cxnSp>
        <p:sp>
          <p:nvSpPr>
            <p:cNvPr id="299" name="Google Shape;299;p35"/>
            <p:cNvSpPr txBox="1"/>
            <p:nvPr/>
          </p:nvSpPr>
          <p:spPr>
            <a:xfrm>
              <a:off x="7882982" y="3630175"/>
              <a:ext cx="336600" cy="323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pt-PT" sz="900" i="1">
                  <a:solidFill>
                    <a:srgbClr val="F1C232"/>
                  </a:solidFill>
                  <a:latin typeface="Roboto"/>
                  <a:ea typeface="Roboto"/>
                  <a:cs typeface="Roboto"/>
                  <a:sym typeface="Roboto"/>
                </a:rPr>
                <a:t>AA</a:t>
              </a:r>
              <a:endParaRPr sz="900" i="1">
                <a:solidFill>
                  <a:srgbClr val="F1C232"/>
                </a:solidFill>
                <a:latin typeface="Roboto"/>
                <a:ea typeface="Roboto"/>
                <a:cs typeface="Roboto"/>
                <a:sym typeface="Roboto"/>
              </a:endParaRPr>
            </a:p>
          </p:txBody>
        </p:sp>
        <p:sp>
          <p:nvSpPr>
            <p:cNvPr id="300" name="Google Shape;300;p35"/>
            <p:cNvSpPr txBox="1"/>
            <p:nvPr/>
          </p:nvSpPr>
          <p:spPr>
            <a:xfrm>
              <a:off x="7882982" y="3825961"/>
              <a:ext cx="336600" cy="323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pt-PT" sz="900" i="1">
                  <a:solidFill>
                    <a:srgbClr val="93C47D"/>
                  </a:solidFill>
                  <a:latin typeface="Roboto"/>
                  <a:ea typeface="Roboto"/>
                  <a:cs typeface="Roboto"/>
                  <a:sym typeface="Roboto"/>
                </a:rPr>
                <a:t>Aa</a:t>
              </a:r>
              <a:endParaRPr sz="900" i="1">
                <a:solidFill>
                  <a:srgbClr val="93C47D"/>
                </a:solidFill>
                <a:latin typeface="Roboto"/>
                <a:ea typeface="Roboto"/>
                <a:cs typeface="Roboto"/>
                <a:sym typeface="Roboto"/>
              </a:endParaRPr>
            </a:p>
          </p:txBody>
        </p:sp>
        <p:sp>
          <p:nvSpPr>
            <p:cNvPr id="301" name="Google Shape;301;p35"/>
            <p:cNvSpPr txBox="1"/>
            <p:nvPr/>
          </p:nvSpPr>
          <p:spPr>
            <a:xfrm>
              <a:off x="7911182" y="4021747"/>
              <a:ext cx="308400" cy="3231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pt-PT" sz="900" i="1">
                  <a:solidFill>
                    <a:srgbClr val="6D9EEB"/>
                  </a:solidFill>
                  <a:latin typeface="Roboto"/>
                  <a:ea typeface="Roboto"/>
                  <a:cs typeface="Roboto"/>
                  <a:sym typeface="Roboto"/>
                </a:rPr>
                <a:t>aa</a:t>
              </a:r>
              <a:endParaRPr sz="900" i="1">
                <a:solidFill>
                  <a:srgbClr val="6D9EEB"/>
                </a:solidFill>
                <a:latin typeface="Roboto"/>
                <a:ea typeface="Roboto"/>
                <a:cs typeface="Roboto"/>
                <a:sym typeface="Roboto"/>
              </a:endParaRPr>
            </a:p>
          </p:txBody>
        </p:sp>
      </p:grpSp>
      <p:sp>
        <p:nvSpPr>
          <p:cNvPr id="2" name="CaixaDeTexto 1">
            <a:extLst>
              <a:ext uri="{FF2B5EF4-FFF2-40B4-BE49-F238E27FC236}">
                <a16:creationId xmlns:a16="http://schemas.microsoft.com/office/drawing/2014/main" id="{AD347AEF-8DFE-46EF-984E-7BC72A2220AD}"/>
              </a:ext>
            </a:extLst>
          </p:cNvPr>
          <p:cNvSpPr txBox="1"/>
          <p:nvPr/>
        </p:nvSpPr>
        <p:spPr>
          <a:xfrm>
            <a:off x="8183575" y="2642327"/>
            <a:ext cx="864339" cy="261610"/>
          </a:xfrm>
          <a:prstGeom prst="rect">
            <a:avLst/>
          </a:prstGeom>
          <a:noFill/>
        </p:spPr>
        <p:txBody>
          <a:bodyPr wrap="none" rtlCol="0">
            <a:spAutoFit/>
          </a:bodyPr>
          <a:lstStyle/>
          <a:p>
            <a:r>
              <a:rPr lang="pt-PT" sz="1100" dirty="0"/>
              <a:t>COV</a:t>
            </a:r>
            <a:r>
              <a:rPr lang="pt-PT" sz="1100" baseline="-25000" dirty="0"/>
              <a:t>GE</a:t>
            </a:r>
            <a:r>
              <a:rPr lang="pt-PT" sz="1100" dirty="0"/>
              <a:t> = 0</a:t>
            </a:r>
          </a:p>
        </p:txBody>
      </p:sp>
      <p:sp>
        <p:nvSpPr>
          <p:cNvPr id="27" name="CaixaDeTexto 26">
            <a:extLst>
              <a:ext uri="{FF2B5EF4-FFF2-40B4-BE49-F238E27FC236}">
                <a16:creationId xmlns:a16="http://schemas.microsoft.com/office/drawing/2014/main" id="{674D4037-5D94-428E-BF96-90BE59B0A78B}"/>
              </a:ext>
            </a:extLst>
          </p:cNvPr>
          <p:cNvSpPr txBox="1"/>
          <p:nvPr/>
        </p:nvSpPr>
        <p:spPr>
          <a:xfrm>
            <a:off x="8223080" y="4191265"/>
            <a:ext cx="864339" cy="261610"/>
          </a:xfrm>
          <a:prstGeom prst="rect">
            <a:avLst/>
          </a:prstGeom>
          <a:noFill/>
        </p:spPr>
        <p:txBody>
          <a:bodyPr wrap="none" rtlCol="0">
            <a:spAutoFit/>
          </a:bodyPr>
          <a:lstStyle/>
          <a:p>
            <a:r>
              <a:rPr lang="pt-PT" sz="1100" dirty="0"/>
              <a:t>COV</a:t>
            </a:r>
            <a:r>
              <a:rPr lang="pt-PT" sz="1100" baseline="-25000" dirty="0"/>
              <a:t>GE</a:t>
            </a:r>
            <a:r>
              <a:rPr lang="pt-PT" sz="1100" dirty="0"/>
              <a:t> &lt; 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9">
                                            <p:txEl>
                                              <p:pRg st="0" end="0"/>
                                            </p:txEl>
                                          </p:spTgt>
                                        </p:tgtEl>
                                        <p:attrNameLst>
                                          <p:attrName>style.visibility</p:attrName>
                                        </p:attrNameLst>
                                      </p:cBhvr>
                                      <p:to>
                                        <p:strVal val="visible"/>
                                      </p:to>
                                    </p:set>
                                    <p:animEffect transition="in" filter="fade">
                                      <p:cBhvr>
                                        <p:cTn id="7" dur="500"/>
                                        <p:tgtEl>
                                          <p:spTgt spid="279">
                                            <p:txEl>
                                              <p:pRg st="0" end="0"/>
                                            </p:txEl>
                                          </p:spTgt>
                                        </p:tgtEl>
                                      </p:cBhvr>
                                    </p:animEffect>
                                  </p:childTnLst>
                                </p:cTn>
                              </p:par>
                            </p:childTnLst>
                          </p:cTn>
                        </p:par>
                        <p:par>
                          <p:cTn id="8" fill="hold">
                            <p:stCondLst>
                              <p:cond delay="500"/>
                            </p:stCondLst>
                            <p:childTnLst>
                              <p:par>
                                <p:cTn id="9" presetID="1" presetClass="entr" presetSubtype="0" fill="hold" nodeType="afterEffect">
                                  <p:stCondLst>
                                    <p:cond delay="200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79">
                                            <p:txEl>
                                              <p:pRg st="1" end="1"/>
                                            </p:txEl>
                                          </p:spTgt>
                                        </p:tgtEl>
                                        <p:attrNameLst>
                                          <p:attrName>style.visibility</p:attrName>
                                        </p:attrNameLst>
                                      </p:cBhvr>
                                      <p:to>
                                        <p:strVal val="visible"/>
                                      </p:to>
                                    </p:set>
                                    <p:animEffect transition="in" filter="fade">
                                      <p:cBhvr>
                                        <p:cTn id="20" dur="500"/>
                                        <p:tgtEl>
                                          <p:spTgt spid="279">
                                            <p:txEl>
                                              <p:pRg st="1" end="1"/>
                                            </p:txEl>
                                          </p:spTgt>
                                        </p:tgtEl>
                                      </p:cBhvr>
                                    </p:animEffect>
                                  </p:childTnLst>
                                </p:cTn>
                              </p:par>
                            </p:childTnLst>
                          </p:cTn>
                        </p:par>
                        <p:par>
                          <p:cTn id="21" fill="hold">
                            <p:stCondLst>
                              <p:cond delay="500"/>
                            </p:stCondLst>
                            <p:childTnLst>
                              <p:par>
                                <p:cTn id="22" presetID="1" presetClass="entr" presetSubtype="0" fill="hold" nodeType="afterEffect">
                                  <p:stCondLst>
                                    <p:cond delay="1000"/>
                                  </p:stCondLst>
                                  <p:childTnLst>
                                    <p:set>
                                      <p:cBhvr>
                                        <p:cTn id="23" dur="1" fill="hold">
                                          <p:stCondLst>
                                            <p:cond delay="0"/>
                                          </p:stCondLst>
                                        </p:cTn>
                                        <p:tgtEl>
                                          <p:spTgt spid="8"/>
                                        </p:tgtEl>
                                        <p:attrNameLst>
                                          <p:attrName>style.visibility</p:attrName>
                                        </p:attrNameLst>
                                      </p:cBhvr>
                                      <p:to>
                                        <p:strVal val="visible"/>
                                      </p:to>
                                    </p:set>
                                  </p:childTnLst>
                                </p:cTn>
                              </p:par>
                            </p:childTnLst>
                          </p:cTn>
                        </p:par>
                        <p:par>
                          <p:cTn id="24" fill="hold">
                            <p:stCondLst>
                              <p:cond delay="1500"/>
                            </p:stCondLst>
                            <p:childTnLst>
                              <p:par>
                                <p:cTn id="25" presetID="10" presetClass="entr" presetSubtype="0" fill="hold" grpId="0" nodeType="afterEffect">
                                  <p:stCondLst>
                                    <p:cond delay="5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79">
                                            <p:txEl>
                                              <p:pRg st="2" end="2"/>
                                            </p:txEl>
                                          </p:spTgt>
                                        </p:tgtEl>
                                        <p:attrNameLst>
                                          <p:attrName>style.visibility</p:attrName>
                                        </p:attrNameLst>
                                      </p:cBhvr>
                                      <p:to>
                                        <p:strVal val="visible"/>
                                      </p:to>
                                    </p:set>
                                    <p:animEffect transition="in" filter="fade">
                                      <p:cBhvr>
                                        <p:cTn id="32" dur="500"/>
                                        <p:tgtEl>
                                          <p:spTgt spid="279">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79">
                                            <p:txEl>
                                              <p:pRg st="3" end="3"/>
                                            </p:txEl>
                                          </p:spTgt>
                                        </p:tgtEl>
                                        <p:attrNameLst>
                                          <p:attrName>style.visibility</p:attrName>
                                        </p:attrNameLst>
                                      </p:cBhvr>
                                      <p:to>
                                        <p:strVal val="visible"/>
                                      </p:to>
                                    </p:set>
                                    <p:animEffect transition="in" filter="fade">
                                      <p:cBhvr>
                                        <p:cTn id="37" dur="500"/>
                                        <p:tgtEl>
                                          <p:spTgt spid="279">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79">
                                            <p:txEl>
                                              <p:pRg st="4" end="4"/>
                                            </p:txEl>
                                          </p:spTgt>
                                        </p:tgtEl>
                                        <p:attrNameLst>
                                          <p:attrName>style.visibility</p:attrName>
                                        </p:attrNameLst>
                                      </p:cBhvr>
                                      <p:to>
                                        <p:strVal val="visible"/>
                                      </p:to>
                                    </p:set>
                                    <p:animEffect transition="in" filter="fade">
                                      <p:cBhvr>
                                        <p:cTn id="42" dur="500"/>
                                        <p:tgtEl>
                                          <p:spTgt spid="279">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79">
                                            <p:txEl>
                                              <p:pRg st="5" end="5"/>
                                            </p:txEl>
                                          </p:spTgt>
                                        </p:tgtEl>
                                        <p:attrNameLst>
                                          <p:attrName>style.visibility</p:attrName>
                                        </p:attrNameLst>
                                      </p:cBhvr>
                                      <p:to>
                                        <p:strVal val="visible"/>
                                      </p:to>
                                    </p:set>
                                    <p:animEffect transition="in" filter="fade">
                                      <p:cBhvr>
                                        <p:cTn id="47" dur="500"/>
                                        <p:tgtEl>
                                          <p:spTgt spid="279">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79">
                                            <p:txEl>
                                              <p:pRg st="6" end="6"/>
                                            </p:txEl>
                                          </p:spTgt>
                                        </p:tgtEl>
                                        <p:attrNameLst>
                                          <p:attrName>style.visibility</p:attrName>
                                        </p:attrNameLst>
                                      </p:cBhvr>
                                      <p:to>
                                        <p:strVal val="visible"/>
                                      </p:to>
                                    </p:set>
                                    <p:animEffect transition="in" filter="fade">
                                      <p:cBhvr>
                                        <p:cTn id="52" dur="500"/>
                                        <p:tgtEl>
                                          <p:spTgt spid="279">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79">
                                            <p:txEl>
                                              <p:pRg st="7" end="7"/>
                                            </p:txEl>
                                          </p:spTgt>
                                        </p:tgtEl>
                                        <p:attrNameLst>
                                          <p:attrName>style.visibility</p:attrName>
                                        </p:attrNameLst>
                                      </p:cBhvr>
                                      <p:to>
                                        <p:strVal val="visible"/>
                                      </p:to>
                                    </p:set>
                                    <p:animEffect transition="in" filter="fade">
                                      <p:cBhvr>
                                        <p:cTn id="57" dur="500"/>
                                        <p:tgtEl>
                                          <p:spTgt spid="279">
                                            <p:txEl>
                                              <p:pRg st="7" end="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79">
                                            <p:txEl>
                                              <p:pRg st="8" end="8"/>
                                            </p:txEl>
                                          </p:spTgt>
                                        </p:tgtEl>
                                        <p:attrNameLst>
                                          <p:attrName>style.visibility</p:attrName>
                                        </p:attrNameLst>
                                      </p:cBhvr>
                                      <p:to>
                                        <p:strVal val="visible"/>
                                      </p:to>
                                    </p:set>
                                    <p:animEffect transition="in" filter="fade">
                                      <p:cBhvr>
                                        <p:cTn id="62" dur="500"/>
                                        <p:tgtEl>
                                          <p:spTgt spid="27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6"/>
          <p:cNvSpPr txBox="1">
            <a:spLocks noGrp="1"/>
          </p:cNvSpPr>
          <p:nvPr>
            <p:ph type="body" idx="1"/>
          </p:nvPr>
        </p:nvSpPr>
        <p:spPr>
          <a:xfrm>
            <a:off x="57150" y="4696825"/>
            <a:ext cx="8382000" cy="446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pt-PT"/>
              <a:t>Milho híbrido</a:t>
            </a:r>
            <a:endParaRPr/>
          </a:p>
        </p:txBody>
      </p:sp>
      <p:pic>
        <p:nvPicPr>
          <p:cNvPr id="307" name="Google Shape;307;p36"/>
          <p:cNvPicPr preferRelativeResize="0"/>
          <p:nvPr/>
        </p:nvPicPr>
        <p:blipFill>
          <a:blip r:embed="rId3">
            <a:alphaModFix/>
          </a:blip>
          <a:stretch>
            <a:fillRect/>
          </a:stretch>
        </p:blipFill>
        <p:spPr>
          <a:xfrm>
            <a:off x="314325" y="104775"/>
            <a:ext cx="1169725" cy="1676400"/>
          </a:xfrm>
          <a:prstGeom prst="rect">
            <a:avLst/>
          </a:prstGeom>
          <a:noFill/>
          <a:ln>
            <a:noFill/>
          </a:ln>
        </p:spPr>
      </p:pic>
      <p:pic>
        <p:nvPicPr>
          <p:cNvPr id="308" name="Google Shape;308;p36"/>
          <p:cNvPicPr preferRelativeResize="0"/>
          <p:nvPr/>
        </p:nvPicPr>
        <p:blipFill>
          <a:blip r:embed="rId4">
            <a:alphaModFix/>
          </a:blip>
          <a:stretch>
            <a:fillRect/>
          </a:stretch>
        </p:blipFill>
        <p:spPr>
          <a:xfrm>
            <a:off x="3149600" y="2114550"/>
            <a:ext cx="2860675" cy="1475520"/>
          </a:xfrm>
          <a:prstGeom prst="rect">
            <a:avLst/>
          </a:prstGeom>
          <a:noFill/>
          <a:ln>
            <a:noFill/>
          </a:ln>
        </p:spPr>
      </p:pic>
      <p:pic>
        <p:nvPicPr>
          <p:cNvPr id="309" name="Google Shape;309;p36"/>
          <p:cNvPicPr preferRelativeResize="0"/>
          <p:nvPr/>
        </p:nvPicPr>
        <p:blipFill>
          <a:blip r:embed="rId5">
            <a:alphaModFix/>
          </a:blip>
          <a:stretch>
            <a:fillRect/>
          </a:stretch>
        </p:blipFill>
        <p:spPr>
          <a:xfrm>
            <a:off x="3149600" y="47625"/>
            <a:ext cx="2860675" cy="2019300"/>
          </a:xfrm>
          <a:prstGeom prst="rect">
            <a:avLst/>
          </a:prstGeom>
          <a:noFill/>
          <a:ln>
            <a:noFill/>
          </a:ln>
        </p:spPr>
      </p:pic>
      <p:pic>
        <p:nvPicPr>
          <p:cNvPr id="310" name="Google Shape;310;p36"/>
          <p:cNvPicPr preferRelativeResize="0"/>
          <p:nvPr/>
        </p:nvPicPr>
        <p:blipFill rotWithShape="1">
          <a:blip r:embed="rId6">
            <a:alphaModFix/>
          </a:blip>
          <a:srcRect t="1690"/>
          <a:stretch/>
        </p:blipFill>
        <p:spPr>
          <a:xfrm>
            <a:off x="74350" y="1923625"/>
            <a:ext cx="3040324" cy="2510775"/>
          </a:xfrm>
          <a:prstGeom prst="rect">
            <a:avLst/>
          </a:prstGeom>
          <a:noFill/>
          <a:ln>
            <a:noFill/>
          </a:ln>
        </p:spPr>
      </p:pic>
      <p:pic>
        <p:nvPicPr>
          <p:cNvPr id="311" name="Google Shape;311;p36"/>
          <p:cNvPicPr preferRelativeResize="0"/>
          <p:nvPr/>
        </p:nvPicPr>
        <p:blipFill>
          <a:blip r:embed="rId7">
            <a:alphaModFix/>
          </a:blip>
          <a:stretch>
            <a:fillRect/>
          </a:stretch>
        </p:blipFill>
        <p:spPr>
          <a:xfrm>
            <a:off x="6096000" y="510688"/>
            <a:ext cx="2714625" cy="3885029"/>
          </a:xfrm>
          <a:prstGeom prst="rect">
            <a:avLst/>
          </a:prstGeom>
          <a:noFill/>
          <a:ln>
            <a:noFill/>
          </a:ln>
        </p:spPr>
      </p:pic>
      <p:sp>
        <p:nvSpPr>
          <p:cNvPr id="312" name="Google Shape;312;p36"/>
          <p:cNvSpPr txBox="1"/>
          <p:nvPr/>
        </p:nvSpPr>
        <p:spPr>
          <a:xfrm rot="-5400000">
            <a:off x="-290850" y="781425"/>
            <a:ext cx="10191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900">
                <a:latin typeface="Roboto"/>
                <a:ea typeface="Roboto"/>
                <a:cs typeface="Roboto"/>
                <a:sym typeface="Roboto"/>
              </a:rPr>
              <a:t>George H. Shull</a:t>
            </a:r>
            <a:endParaRPr sz="900">
              <a:latin typeface="Roboto"/>
              <a:ea typeface="Roboto"/>
              <a:cs typeface="Roboto"/>
              <a:sym typeface="Roboto"/>
            </a:endParaRPr>
          </a:p>
        </p:txBody>
      </p:sp>
      <p:pic>
        <p:nvPicPr>
          <p:cNvPr id="313" name="Google Shape;313;p36"/>
          <p:cNvPicPr preferRelativeResize="0"/>
          <p:nvPr/>
        </p:nvPicPr>
        <p:blipFill>
          <a:blip r:embed="rId8">
            <a:alphaModFix/>
          </a:blip>
          <a:stretch>
            <a:fillRect/>
          </a:stretch>
        </p:blipFill>
        <p:spPr>
          <a:xfrm>
            <a:off x="54064" y="1923625"/>
            <a:ext cx="4026036" cy="2510775"/>
          </a:xfrm>
          <a:prstGeom prst="rect">
            <a:avLst/>
          </a:prstGeom>
          <a:noFill/>
          <a:ln>
            <a:noFill/>
          </a:ln>
        </p:spPr>
      </p:pic>
      <p:sp>
        <p:nvSpPr>
          <p:cNvPr id="314" name="Google Shape;314;p36"/>
          <p:cNvSpPr txBox="1"/>
          <p:nvPr/>
        </p:nvSpPr>
        <p:spPr>
          <a:xfrm>
            <a:off x="3086100" y="3712500"/>
            <a:ext cx="3143100" cy="86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1100">
                <a:latin typeface="Roboto"/>
                <a:ea typeface="Roboto"/>
                <a:cs typeface="Roboto"/>
                <a:sym typeface="Roboto"/>
              </a:rPr>
              <a:t>Crescimento e produtividade, mas também:</a:t>
            </a:r>
            <a:endParaRPr sz="1100">
              <a:latin typeface="Roboto"/>
              <a:ea typeface="Roboto"/>
              <a:cs typeface="Roboto"/>
              <a:sym typeface="Roboto"/>
            </a:endParaRPr>
          </a:p>
          <a:p>
            <a:pPr marL="457200" lvl="0" indent="-298450" algn="l" rtl="0">
              <a:spcBef>
                <a:spcPts val="0"/>
              </a:spcBef>
              <a:spcAft>
                <a:spcPts val="0"/>
              </a:spcAft>
              <a:buSzPts val="1100"/>
              <a:buFont typeface="Roboto"/>
              <a:buChar char="●"/>
            </a:pPr>
            <a:r>
              <a:rPr lang="pt-PT" sz="1100">
                <a:latin typeface="Roboto"/>
                <a:ea typeface="Roboto"/>
                <a:cs typeface="Roboto"/>
                <a:sym typeface="Roboto"/>
              </a:rPr>
              <a:t>Uniformidade</a:t>
            </a:r>
            <a:endParaRPr sz="1100">
              <a:latin typeface="Roboto"/>
              <a:ea typeface="Roboto"/>
              <a:cs typeface="Roboto"/>
              <a:sym typeface="Roboto"/>
            </a:endParaRPr>
          </a:p>
          <a:p>
            <a:pPr marL="457200" lvl="0" indent="-298450" algn="l" rtl="0">
              <a:spcBef>
                <a:spcPts val="0"/>
              </a:spcBef>
              <a:spcAft>
                <a:spcPts val="0"/>
              </a:spcAft>
              <a:buSzPts val="1100"/>
              <a:buFont typeface="Roboto"/>
              <a:buChar char="●"/>
            </a:pPr>
            <a:r>
              <a:rPr lang="pt-PT" sz="1100">
                <a:latin typeface="Roboto"/>
                <a:ea typeface="Roboto"/>
                <a:cs typeface="Roboto"/>
                <a:sym typeface="Roboto"/>
              </a:rPr>
              <a:t>Resistência a pragas</a:t>
            </a:r>
            <a:endParaRPr sz="1100">
              <a:latin typeface="Roboto"/>
              <a:ea typeface="Roboto"/>
              <a:cs typeface="Roboto"/>
              <a:sym typeface="Roboto"/>
            </a:endParaRPr>
          </a:p>
          <a:p>
            <a:pPr marL="457200" lvl="0" indent="-298450" algn="l" rtl="0">
              <a:spcBef>
                <a:spcPts val="0"/>
              </a:spcBef>
              <a:spcAft>
                <a:spcPts val="0"/>
              </a:spcAft>
              <a:buSzPts val="1100"/>
              <a:buFont typeface="Roboto"/>
              <a:buChar char="●"/>
            </a:pPr>
            <a:r>
              <a:rPr lang="pt-PT" sz="1100">
                <a:latin typeface="Roboto"/>
                <a:ea typeface="Roboto"/>
                <a:cs typeface="Roboto"/>
                <a:sym typeface="Roboto"/>
              </a:rPr>
              <a:t>Colheitas mais prolongadas (faseadas)</a:t>
            </a:r>
            <a:endParaRPr sz="1100">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1"/>
                                        </p:tgtEl>
                                        <p:attrNameLst>
                                          <p:attrName>style.visibility</p:attrName>
                                        </p:attrNameLst>
                                      </p:cBhvr>
                                      <p:to>
                                        <p:strVal val="visible"/>
                                      </p:to>
                                    </p:set>
                                    <p:animEffect transition="in" filter="fade">
                                      <p:cBhvr>
                                        <p:cTn id="7" dur="500"/>
                                        <p:tgtEl>
                                          <p:spTgt spid="3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13"/>
                                        </p:tgtEl>
                                      </p:cBhvr>
                                    </p:animEffect>
                                    <p:set>
                                      <p:cBhvr>
                                        <p:cTn id="12" dur="1" fill="hold">
                                          <p:stCondLst>
                                            <p:cond delay="500"/>
                                          </p:stCondLst>
                                        </p:cTn>
                                        <p:tgtEl>
                                          <p:spTgt spid="3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9"/>
                                        </p:tgtEl>
                                        <p:attrNameLst>
                                          <p:attrName>style.visibility</p:attrName>
                                        </p:attrNameLst>
                                      </p:cBhvr>
                                      <p:to>
                                        <p:strVal val="visible"/>
                                      </p:to>
                                    </p:set>
                                    <p:animEffect transition="in" filter="fade">
                                      <p:cBhvr>
                                        <p:cTn id="17" dur="500"/>
                                        <p:tgtEl>
                                          <p:spTgt spid="309"/>
                                        </p:tgtEl>
                                      </p:cBhvr>
                                    </p:animEffect>
                                  </p:childTnLst>
                                </p:cTn>
                              </p:par>
                              <p:par>
                                <p:cTn id="18" presetID="10" presetClass="entr" presetSubtype="0" fill="hold" nodeType="withEffect">
                                  <p:stCondLst>
                                    <p:cond delay="0"/>
                                  </p:stCondLst>
                                  <p:childTnLst>
                                    <p:set>
                                      <p:cBhvr>
                                        <p:cTn id="19" dur="1" fill="hold">
                                          <p:stCondLst>
                                            <p:cond delay="0"/>
                                          </p:stCondLst>
                                        </p:cTn>
                                        <p:tgtEl>
                                          <p:spTgt spid="308"/>
                                        </p:tgtEl>
                                        <p:attrNameLst>
                                          <p:attrName>style.visibility</p:attrName>
                                        </p:attrNameLst>
                                      </p:cBhvr>
                                      <p:to>
                                        <p:strVal val="visible"/>
                                      </p:to>
                                    </p:set>
                                    <p:animEffect transition="in" filter="fade">
                                      <p:cBhvr>
                                        <p:cTn id="20" dur="2500"/>
                                        <p:tgtEl>
                                          <p:spTgt spid="30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14">
                                            <p:txEl>
                                              <p:pRg st="0" end="0"/>
                                            </p:txEl>
                                          </p:spTgt>
                                        </p:tgtEl>
                                        <p:attrNameLst>
                                          <p:attrName>style.visibility</p:attrName>
                                        </p:attrNameLst>
                                      </p:cBhvr>
                                      <p:to>
                                        <p:strVal val="visible"/>
                                      </p:to>
                                    </p:set>
                                    <p:animEffect transition="in" filter="fade">
                                      <p:cBhvr>
                                        <p:cTn id="25" dur="500"/>
                                        <p:tgtEl>
                                          <p:spTgt spid="31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14">
                                            <p:txEl>
                                              <p:pRg st="1" end="1"/>
                                            </p:txEl>
                                          </p:spTgt>
                                        </p:tgtEl>
                                        <p:attrNameLst>
                                          <p:attrName>style.visibility</p:attrName>
                                        </p:attrNameLst>
                                      </p:cBhvr>
                                      <p:to>
                                        <p:strVal val="visible"/>
                                      </p:to>
                                    </p:set>
                                    <p:animEffect transition="in" filter="fade">
                                      <p:cBhvr>
                                        <p:cTn id="30" dur="500"/>
                                        <p:tgtEl>
                                          <p:spTgt spid="314">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14">
                                            <p:txEl>
                                              <p:pRg st="2" end="2"/>
                                            </p:txEl>
                                          </p:spTgt>
                                        </p:tgtEl>
                                        <p:attrNameLst>
                                          <p:attrName>style.visibility</p:attrName>
                                        </p:attrNameLst>
                                      </p:cBhvr>
                                      <p:to>
                                        <p:strVal val="visible"/>
                                      </p:to>
                                    </p:set>
                                    <p:animEffect transition="in" filter="fade">
                                      <p:cBhvr>
                                        <p:cTn id="35" dur="500"/>
                                        <p:tgtEl>
                                          <p:spTgt spid="314">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14">
                                            <p:txEl>
                                              <p:pRg st="3" end="3"/>
                                            </p:txEl>
                                          </p:spTgt>
                                        </p:tgtEl>
                                        <p:attrNameLst>
                                          <p:attrName>style.visibility</p:attrName>
                                        </p:attrNameLst>
                                      </p:cBhvr>
                                      <p:to>
                                        <p:strVal val="visible"/>
                                      </p:to>
                                    </p:set>
                                    <p:animEffect transition="in" filter="fade">
                                      <p:cBhvr>
                                        <p:cTn id="40" dur="500"/>
                                        <p:tgtEl>
                                          <p:spTgt spid="3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37"/>
          <p:cNvSpPr txBox="1">
            <a:spLocks noGrp="1"/>
          </p:cNvSpPr>
          <p:nvPr>
            <p:ph type="title"/>
          </p:nvPr>
        </p:nvSpPr>
        <p:spPr>
          <a:xfrm>
            <a:off x="460950" y="2065350"/>
            <a:ext cx="8222100" cy="101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pt-PT"/>
              <a:t>QTL</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38"/>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i="1"/>
              <a:t>Quantitative trait loci</a:t>
            </a:r>
            <a:r>
              <a:rPr lang="pt-PT" sz="2800"/>
              <a:t> (</a:t>
            </a:r>
            <a:r>
              <a:rPr lang="pt-PT" sz="2800" i="1"/>
              <a:t>loci</a:t>
            </a:r>
            <a:r>
              <a:rPr lang="pt-PT" sz="2800"/>
              <a:t> de variação contínua)</a:t>
            </a:r>
            <a:endParaRPr sz="2800"/>
          </a:p>
        </p:txBody>
      </p:sp>
      <p:sp>
        <p:nvSpPr>
          <p:cNvPr id="325" name="Google Shape;325;p38"/>
          <p:cNvSpPr txBox="1">
            <a:spLocks noGrp="1"/>
          </p:cNvSpPr>
          <p:nvPr>
            <p:ph type="body" idx="1"/>
          </p:nvPr>
        </p:nvSpPr>
        <p:spPr>
          <a:xfrm>
            <a:off x="228600" y="1919075"/>
            <a:ext cx="4547400" cy="279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t-PT" sz="1600"/>
              <a:t>Mapeamento de QTL: usando marcadores cromossómicos, podem delimitar-se regiões cromossómicas cuja variação está associada à componente genotípica do fenótipo.</a:t>
            </a:r>
            <a:endParaRPr sz="1600"/>
          </a:p>
          <a:p>
            <a:pPr marL="0" lvl="0" indent="0" algn="l" rtl="0">
              <a:spcBef>
                <a:spcPts val="1600"/>
              </a:spcBef>
              <a:spcAft>
                <a:spcPts val="0"/>
              </a:spcAft>
              <a:buNone/>
            </a:pPr>
            <a:r>
              <a:rPr lang="pt-PT" sz="1600"/>
              <a:t>GWAS (</a:t>
            </a:r>
            <a:r>
              <a:rPr lang="pt-PT" sz="1600" i="1"/>
              <a:t>Genome-Wide Association Studies</a:t>
            </a:r>
            <a:r>
              <a:rPr lang="pt-PT" sz="1600"/>
              <a:t>) com dezenas ou mesmo centenas de milhar de marcadores para todo o genoma</a:t>
            </a:r>
            <a:endParaRPr sz="1600"/>
          </a:p>
          <a:p>
            <a:pPr marL="0" lvl="0" indent="0" algn="l" rtl="0">
              <a:spcBef>
                <a:spcPts val="1600"/>
              </a:spcBef>
              <a:spcAft>
                <a:spcPts val="1600"/>
              </a:spcAft>
              <a:buNone/>
            </a:pPr>
            <a:r>
              <a:rPr lang="pt-PT" sz="1600"/>
              <a:t>Avaliação por LOD e por desequilíbrio de ligação</a:t>
            </a:r>
            <a:endParaRPr sz="1600"/>
          </a:p>
        </p:txBody>
      </p:sp>
      <p:grpSp>
        <p:nvGrpSpPr>
          <p:cNvPr id="326" name="Google Shape;326;p38"/>
          <p:cNvGrpSpPr/>
          <p:nvPr/>
        </p:nvGrpSpPr>
        <p:grpSpPr>
          <a:xfrm>
            <a:off x="4739100" y="1778100"/>
            <a:ext cx="4267199" cy="2687358"/>
            <a:chOff x="4739100" y="1930500"/>
            <a:chExt cx="4267199" cy="2687358"/>
          </a:xfrm>
        </p:grpSpPr>
        <p:pic>
          <p:nvPicPr>
            <p:cNvPr id="327" name="Google Shape;327;p38"/>
            <p:cNvPicPr preferRelativeResize="0"/>
            <p:nvPr/>
          </p:nvPicPr>
          <p:blipFill>
            <a:blip r:embed="rId3">
              <a:alphaModFix/>
            </a:blip>
            <a:stretch>
              <a:fillRect/>
            </a:stretch>
          </p:blipFill>
          <p:spPr>
            <a:xfrm>
              <a:off x="4739100" y="1930500"/>
              <a:ext cx="4267199" cy="2687358"/>
            </a:xfrm>
            <a:prstGeom prst="rect">
              <a:avLst/>
            </a:prstGeom>
            <a:noFill/>
            <a:ln>
              <a:noFill/>
            </a:ln>
          </p:spPr>
        </p:pic>
        <p:sp>
          <p:nvSpPr>
            <p:cNvPr id="328" name="Google Shape;328;p38"/>
            <p:cNvSpPr txBox="1"/>
            <p:nvPr/>
          </p:nvSpPr>
          <p:spPr>
            <a:xfrm>
              <a:off x="4826100" y="2140400"/>
              <a:ext cx="406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F</a:t>
              </a:r>
              <a:r>
                <a:rPr lang="pt-PT" baseline="-25000">
                  <a:latin typeface="Roboto"/>
                  <a:ea typeface="Roboto"/>
                  <a:cs typeface="Roboto"/>
                  <a:sym typeface="Roboto"/>
                </a:rPr>
                <a:t>1</a:t>
              </a:r>
              <a:endParaRPr baseline="-25000">
                <a:latin typeface="Roboto"/>
                <a:ea typeface="Roboto"/>
                <a:cs typeface="Roboto"/>
                <a:sym typeface="Roboto"/>
              </a:endParaRPr>
            </a:p>
          </p:txBody>
        </p:sp>
        <p:cxnSp>
          <p:nvCxnSpPr>
            <p:cNvPr id="329" name="Google Shape;329;p38"/>
            <p:cNvCxnSpPr>
              <a:stCxn id="328" idx="3"/>
            </p:cNvCxnSpPr>
            <p:nvPr/>
          </p:nvCxnSpPr>
          <p:spPr>
            <a:xfrm>
              <a:off x="5232900" y="2340500"/>
              <a:ext cx="683700" cy="0"/>
            </a:xfrm>
            <a:prstGeom prst="straightConnector1">
              <a:avLst/>
            </a:prstGeom>
            <a:noFill/>
            <a:ln w="9525" cap="flat" cmpd="sng">
              <a:solidFill>
                <a:schemeClr val="dk2"/>
              </a:solidFill>
              <a:prstDash val="solid"/>
              <a:round/>
              <a:headEnd type="none" w="med" len="med"/>
              <a:tailEnd type="none" w="med" len="med"/>
            </a:ln>
          </p:spPr>
        </p:cxnSp>
        <p:sp>
          <p:nvSpPr>
            <p:cNvPr id="330" name="Google Shape;330;p38"/>
            <p:cNvSpPr txBox="1"/>
            <p:nvPr/>
          </p:nvSpPr>
          <p:spPr>
            <a:xfrm>
              <a:off x="5298000" y="2023500"/>
              <a:ext cx="553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i="1">
                  <a:latin typeface="Roboto"/>
                  <a:ea typeface="Roboto"/>
                  <a:cs typeface="Roboto"/>
                  <a:sym typeface="Roboto"/>
                </a:rPr>
                <a:t>AQB</a:t>
              </a:r>
              <a:endParaRPr i="1">
                <a:latin typeface="Roboto"/>
                <a:ea typeface="Roboto"/>
                <a:cs typeface="Roboto"/>
                <a:sym typeface="Roboto"/>
              </a:endParaRPr>
            </a:p>
          </p:txBody>
        </p:sp>
        <p:sp>
          <p:nvSpPr>
            <p:cNvPr id="331" name="Google Shape;331;p38"/>
            <p:cNvSpPr txBox="1"/>
            <p:nvPr/>
          </p:nvSpPr>
          <p:spPr>
            <a:xfrm>
              <a:off x="5330550" y="2264300"/>
              <a:ext cx="488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i="1">
                  <a:latin typeface="Roboto"/>
                  <a:ea typeface="Roboto"/>
                  <a:cs typeface="Roboto"/>
                  <a:sym typeface="Roboto"/>
                </a:rPr>
                <a:t>aqb</a:t>
              </a:r>
              <a:endParaRPr i="1">
                <a:latin typeface="Roboto"/>
                <a:ea typeface="Roboto"/>
                <a:cs typeface="Roboto"/>
                <a:sym typeface="Roboto"/>
              </a:endParaRPr>
            </a:p>
          </p:txBody>
        </p:sp>
      </p:grpSp>
      <p:pic>
        <p:nvPicPr>
          <p:cNvPr id="332" name="Google Shape;332;p38"/>
          <p:cNvPicPr preferRelativeResize="0"/>
          <p:nvPr/>
        </p:nvPicPr>
        <p:blipFill rotWithShape="1">
          <a:blip r:embed="rId4">
            <a:alphaModFix/>
          </a:blip>
          <a:srcRect l="6409" r="6972"/>
          <a:stretch/>
        </p:blipFill>
        <p:spPr>
          <a:xfrm>
            <a:off x="4776025" y="3098400"/>
            <a:ext cx="879650" cy="1015500"/>
          </a:xfrm>
          <a:prstGeom prst="rect">
            <a:avLst/>
          </a:prstGeom>
          <a:noFill/>
          <a:ln>
            <a:noFill/>
          </a:ln>
        </p:spPr>
      </p:pic>
      <p:grpSp>
        <p:nvGrpSpPr>
          <p:cNvPr id="333" name="Google Shape;333;p38"/>
          <p:cNvGrpSpPr/>
          <p:nvPr/>
        </p:nvGrpSpPr>
        <p:grpSpPr>
          <a:xfrm>
            <a:off x="6722925" y="3651475"/>
            <a:ext cx="412275" cy="1329050"/>
            <a:chOff x="6722925" y="3803875"/>
            <a:chExt cx="412275" cy="1329050"/>
          </a:xfrm>
        </p:grpSpPr>
        <p:cxnSp>
          <p:nvCxnSpPr>
            <p:cNvPr id="334" name="Google Shape;334;p38"/>
            <p:cNvCxnSpPr/>
            <p:nvPr/>
          </p:nvCxnSpPr>
          <p:spPr>
            <a:xfrm>
              <a:off x="6722925" y="3803875"/>
              <a:ext cx="0" cy="984000"/>
            </a:xfrm>
            <a:prstGeom prst="straightConnector1">
              <a:avLst/>
            </a:prstGeom>
            <a:noFill/>
            <a:ln w="19050" cap="flat" cmpd="sng">
              <a:solidFill>
                <a:schemeClr val="dk1"/>
              </a:solidFill>
              <a:prstDash val="dot"/>
              <a:round/>
              <a:headEnd type="none" w="med" len="med"/>
              <a:tailEnd type="none" w="med" len="med"/>
            </a:ln>
          </p:spPr>
        </p:cxnSp>
        <p:cxnSp>
          <p:nvCxnSpPr>
            <p:cNvPr id="335" name="Google Shape;335;p38"/>
            <p:cNvCxnSpPr/>
            <p:nvPr/>
          </p:nvCxnSpPr>
          <p:spPr>
            <a:xfrm>
              <a:off x="7131675" y="3803875"/>
              <a:ext cx="0" cy="984000"/>
            </a:xfrm>
            <a:prstGeom prst="straightConnector1">
              <a:avLst/>
            </a:prstGeom>
            <a:noFill/>
            <a:ln w="19050" cap="flat" cmpd="sng">
              <a:solidFill>
                <a:schemeClr val="dk1"/>
              </a:solidFill>
              <a:prstDash val="dot"/>
              <a:round/>
              <a:headEnd type="none" w="med" len="med"/>
              <a:tailEnd type="none" w="med" len="med"/>
            </a:ln>
          </p:spPr>
        </p:cxnSp>
        <p:cxnSp>
          <p:nvCxnSpPr>
            <p:cNvPr id="336" name="Google Shape;336;p38"/>
            <p:cNvCxnSpPr/>
            <p:nvPr/>
          </p:nvCxnSpPr>
          <p:spPr>
            <a:xfrm>
              <a:off x="6723600" y="4732725"/>
              <a:ext cx="411600" cy="0"/>
            </a:xfrm>
            <a:prstGeom prst="straightConnector1">
              <a:avLst/>
            </a:prstGeom>
            <a:noFill/>
            <a:ln w="9525" cap="flat" cmpd="sng">
              <a:solidFill>
                <a:schemeClr val="dk2"/>
              </a:solidFill>
              <a:prstDash val="solid"/>
              <a:round/>
              <a:headEnd type="stealth" w="med" len="med"/>
              <a:tailEnd type="stealth" w="med" len="med"/>
            </a:ln>
          </p:spPr>
        </p:cxnSp>
        <p:sp>
          <p:nvSpPr>
            <p:cNvPr id="337" name="Google Shape;337;p38"/>
            <p:cNvSpPr txBox="1"/>
            <p:nvPr/>
          </p:nvSpPr>
          <p:spPr>
            <a:xfrm>
              <a:off x="6723600" y="4732725"/>
              <a:ext cx="411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2</a:t>
              </a:r>
              <a:r>
                <a:rPr lang="pt-PT" i="1">
                  <a:latin typeface="Roboto"/>
                  <a:ea typeface="Roboto"/>
                  <a:cs typeface="Roboto"/>
                  <a:sym typeface="Roboto"/>
                </a:rPr>
                <a:t>a</a:t>
              </a:r>
              <a:endParaRPr i="1">
                <a:latin typeface="Roboto"/>
                <a:ea typeface="Roboto"/>
                <a:cs typeface="Roboto"/>
                <a:sym typeface="Roboto"/>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6"/>
                                        </p:tgtEl>
                                        <p:attrNameLst>
                                          <p:attrName>style.visibility</p:attrName>
                                        </p:attrNameLst>
                                      </p:cBhvr>
                                      <p:to>
                                        <p:strVal val="visible"/>
                                      </p:to>
                                    </p:set>
                                    <p:animEffect transition="in" filter="fade">
                                      <p:cBhvr>
                                        <p:cTn id="7" dur="500"/>
                                        <p:tgtEl>
                                          <p:spTgt spid="3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3"/>
                                        </p:tgtEl>
                                        <p:attrNameLst>
                                          <p:attrName>style.visibility</p:attrName>
                                        </p:attrNameLst>
                                      </p:cBhvr>
                                      <p:to>
                                        <p:strVal val="visible"/>
                                      </p:to>
                                    </p:set>
                                    <p:animEffect transition="in" filter="fade">
                                      <p:cBhvr>
                                        <p:cTn id="12" dur="500"/>
                                        <p:tgtEl>
                                          <p:spTgt spid="33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2"/>
                                        </p:tgtEl>
                                        <p:attrNameLst>
                                          <p:attrName>style.visibility</p:attrName>
                                        </p:attrNameLst>
                                      </p:cBhvr>
                                      <p:to>
                                        <p:strVal val="visible"/>
                                      </p:to>
                                    </p:set>
                                    <p:animEffect transition="in" filter="fade">
                                      <p:cBhvr>
                                        <p:cTn id="17" dur="500"/>
                                        <p:tgtEl>
                                          <p:spTgt spid="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39"/>
          <p:cNvSpPr txBox="1">
            <a:spLocks noGrp="1"/>
          </p:cNvSpPr>
          <p:nvPr>
            <p:ph type="body" idx="1"/>
          </p:nvPr>
        </p:nvSpPr>
        <p:spPr>
          <a:xfrm>
            <a:off x="57150" y="4696825"/>
            <a:ext cx="8382000" cy="446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pt-PT"/>
              <a:t>QTL nos cereais</a:t>
            </a:r>
            <a:endParaRPr/>
          </a:p>
        </p:txBody>
      </p:sp>
      <p:pic>
        <p:nvPicPr>
          <p:cNvPr id="343" name="Google Shape;343;p39"/>
          <p:cNvPicPr preferRelativeResize="0"/>
          <p:nvPr/>
        </p:nvPicPr>
        <p:blipFill>
          <a:blip r:embed="rId3">
            <a:alphaModFix/>
          </a:blip>
          <a:stretch>
            <a:fillRect/>
          </a:stretch>
        </p:blipFill>
        <p:spPr>
          <a:xfrm>
            <a:off x="866388" y="142875"/>
            <a:ext cx="3810489" cy="4392025"/>
          </a:xfrm>
          <a:prstGeom prst="rect">
            <a:avLst/>
          </a:prstGeom>
          <a:noFill/>
          <a:ln>
            <a:noFill/>
          </a:ln>
        </p:spPr>
      </p:pic>
      <p:pic>
        <p:nvPicPr>
          <p:cNvPr id="344" name="Google Shape;344;p39"/>
          <p:cNvPicPr preferRelativeResize="0"/>
          <p:nvPr/>
        </p:nvPicPr>
        <p:blipFill>
          <a:blip r:embed="rId4">
            <a:alphaModFix/>
          </a:blip>
          <a:stretch>
            <a:fillRect/>
          </a:stretch>
        </p:blipFill>
        <p:spPr>
          <a:xfrm>
            <a:off x="4829276" y="142875"/>
            <a:ext cx="3448343" cy="4392025"/>
          </a:xfrm>
          <a:prstGeom prst="rect">
            <a:avLst/>
          </a:prstGeom>
          <a:noFill/>
          <a:ln>
            <a:noFill/>
          </a:ln>
        </p:spPr>
      </p:pic>
    </p:spTree>
    <p:extLst>
      <p:ext uri="{BB962C8B-B14F-4D97-AF65-F5344CB8AC3E}">
        <p14:creationId xmlns:p14="http://schemas.microsoft.com/office/powerpoint/2010/main" val="2220645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4"/>
                                        </p:tgtEl>
                                        <p:attrNameLst>
                                          <p:attrName>style.visibility</p:attrName>
                                        </p:attrNameLst>
                                      </p:cBhvr>
                                      <p:to>
                                        <p:strVal val="visible"/>
                                      </p:to>
                                    </p:set>
                                    <p:animEffect transition="in" filter="fade">
                                      <p:cBhvr>
                                        <p:cTn id="7" dur="500"/>
                                        <p:tgtEl>
                                          <p:spTgt spid="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5"/>
          <p:cNvSpPr txBox="1">
            <a:spLocks noGrp="1"/>
          </p:cNvSpPr>
          <p:nvPr>
            <p:ph type="title"/>
          </p:nvPr>
        </p:nvSpPr>
        <p:spPr>
          <a:xfrm>
            <a:off x="226078" y="357800"/>
            <a:ext cx="2808000" cy="953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Importância da variação contínua</a:t>
            </a:r>
            <a:endParaRPr/>
          </a:p>
        </p:txBody>
      </p:sp>
      <p:sp>
        <p:nvSpPr>
          <p:cNvPr id="80" name="Google Shape;80;p15"/>
          <p:cNvSpPr txBox="1">
            <a:spLocks noGrp="1"/>
          </p:cNvSpPr>
          <p:nvPr>
            <p:ph type="body" idx="1"/>
          </p:nvPr>
        </p:nvSpPr>
        <p:spPr>
          <a:xfrm>
            <a:off x="226075" y="1465800"/>
            <a:ext cx="2808000" cy="31635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pt-PT" sz="1600"/>
              <a:t>A seleção artificial</a:t>
            </a:r>
            <a:endParaRPr sz="1600"/>
          </a:p>
          <a:p>
            <a:pPr marL="457200" lvl="0" indent="-330200" algn="l" rtl="0">
              <a:spcBef>
                <a:spcPts val="0"/>
              </a:spcBef>
              <a:spcAft>
                <a:spcPts val="0"/>
              </a:spcAft>
              <a:buClr>
                <a:srgbClr val="9FC5E8"/>
              </a:buClr>
              <a:buSzPts val="1600"/>
              <a:buChar char="●"/>
            </a:pPr>
            <a:r>
              <a:rPr lang="pt-PT" sz="1600">
                <a:solidFill>
                  <a:srgbClr val="9FC5E8"/>
                </a:solidFill>
              </a:rPr>
              <a:t>A seleção natural</a:t>
            </a:r>
            <a:endParaRPr sz="1600">
              <a:solidFill>
                <a:srgbClr val="9FC5E8"/>
              </a:solidFill>
            </a:endParaRPr>
          </a:p>
          <a:p>
            <a:pPr marL="457200" lvl="0" indent="-330200" algn="l" rtl="0">
              <a:spcBef>
                <a:spcPts val="0"/>
              </a:spcBef>
              <a:spcAft>
                <a:spcPts val="0"/>
              </a:spcAft>
              <a:buClr>
                <a:srgbClr val="9FC5E8"/>
              </a:buClr>
              <a:buSzPts val="1600"/>
              <a:buChar char="●"/>
            </a:pPr>
            <a:r>
              <a:rPr lang="pt-PT" sz="1600">
                <a:solidFill>
                  <a:srgbClr val="9FC5E8"/>
                </a:solidFill>
              </a:rPr>
              <a:t>A suscetibilidade à doença</a:t>
            </a:r>
            <a:endParaRPr sz="1600">
              <a:solidFill>
                <a:srgbClr val="9FC5E8"/>
              </a:solidFill>
            </a:endParaRPr>
          </a:p>
        </p:txBody>
      </p:sp>
      <p:pic>
        <p:nvPicPr>
          <p:cNvPr id="81" name="Google Shape;81;p15"/>
          <p:cNvPicPr preferRelativeResize="0"/>
          <p:nvPr/>
        </p:nvPicPr>
        <p:blipFill rotWithShape="1">
          <a:blip r:embed="rId3">
            <a:alphaModFix/>
          </a:blip>
          <a:srcRect l="3381"/>
          <a:stretch/>
        </p:blipFill>
        <p:spPr>
          <a:xfrm>
            <a:off x="3469550" y="171325"/>
            <a:ext cx="3038500" cy="2097675"/>
          </a:xfrm>
          <a:prstGeom prst="rect">
            <a:avLst/>
          </a:prstGeom>
          <a:noFill/>
          <a:ln>
            <a:noFill/>
          </a:ln>
        </p:spPr>
      </p:pic>
      <p:pic>
        <p:nvPicPr>
          <p:cNvPr id="82" name="Google Shape;82;p15"/>
          <p:cNvPicPr preferRelativeResize="0"/>
          <p:nvPr/>
        </p:nvPicPr>
        <p:blipFill>
          <a:blip r:embed="rId4">
            <a:alphaModFix/>
          </a:blip>
          <a:stretch>
            <a:fillRect/>
          </a:stretch>
        </p:blipFill>
        <p:spPr>
          <a:xfrm>
            <a:off x="3363125" y="2353850"/>
            <a:ext cx="3739138" cy="2393050"/>
          </a:xfrm>
          <a:prstGeom prst="rect">
            <a:avLst/>
          </a:prstGeom>
          <a:noFill/>
          <a:ln>
            <a:noFill/>
          </a:ln>
        </p:spPr>
      </p:pic>
      <p:pic>
        <p:nvPicPr>
          <p:cNvPr id="83" name="Google Shape;83;p15"/>
          <p:cNvPicPr preferRelativeResize="0"/>
          <p:nvPr/>
        </p:nvPicPr>
        <p:blipFill>
          <a:blip r:embed="rId5">
            <a:alphaModFix/>
          </a:blip>
          <a:stretch>
            <a:fillRect/>
          </a:stretch>
        </p:blipFill>
        <p:spPr>
          <a:xfrm>
            <a:off x="6563003" y="66600"/>
            <a:ext cx="2507805" cy="1802874"/>
          </a:xfrm>
          <a:prstGeom prst="rect">
            <a:avLst/>
          </a:prstGeom>
          <a:noFill/>
          <a:ln>
            <a:noFill/>
          </a:ln>
        </p:spPr>
      </p:pic>
      <p:pic>
        <p:nvPicPr>
          <p:cNvPr id="84" name="Google Shape;84;p15"/>
          <p:cNvPicPr preferRelativeResize="0"/>
          <p:nvPr/>
        </p:nvPicPr>
        <p:blipFill>
          <a:blip r:embed="rId6">
            <a:alphaModFix/>
          </a:blip>
          <a:stretch>
            <a:fillRect/>
          </a:stretch>
        </p:blipFill>
        <p:spPr>
          <a:xfrm>
            <a:off x="7102274" y="2719950"/>
            <a:ext cx="1898325" cy="1598274"/>
          </a:xfrm>
          <a:prstGeom prst="rect">
            <a:avLst/>
          </a:prstGeom>
          <a:noFill/>
          <a:ln>
            <a:noFill/>
          </a:ln>
        </p:spPr>
      </p:pic>
      <p:pic>
        <p:nvPicPr>
          <p:cNvPr id="85" name="Google Shape;85;p15"/>
          <p:cNvPicPr preferRelativeResize="0"/>
          <p:nvPr/>
        </p:nvPicPr>
        <p:blipFill>
          <a:blip r:embed="rId7">
            <a:alphaModFix/>
          </a:blip>
          <a:stretch>
            <a:fillRect/>
          </a:stretch>
        </p:blipFill>
        <p:spPr>
          <a:xfrm>
            <a:off x="226083" y="2934625"/>
            <a:ext cx="3419491" cy="21220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fade">
                                      <p:cBhvr>
                                        <p:cTn id="12" dur="5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500"/>
                                        <p:tgtEl>
                                          <p:spTgt spid="8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5"/>
                                        </p:tgtEl>
                                        <p:attrNameLst>
                                          <p:attrName>style.visibility</p:attrName>
                                        </p:attrNameLst>
                                      </p:cBhvr>
                                      <p:to>
                                        <p:strVal val="visible"/>
                                      </p:to>
                                    </p:set>
                                    <p:animEffect transition="in" filter="fade">
                                      <p:cBhvr>
                                        <p:cTn id="2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40"/>
          <p:cNvSpPr txBox="1">
            <a:spLocks noGrp="1"/>
          </p:cNvSpPr>
          <p:nvPr>
            <p:ph type="body" idx="1"/>
          </p:nvPr>
        </p:nvSpPr>
        <p:spPr>
          <a:xfrm>
            <a:off x="57150" y="4696825"/>
            <a:ext cx="8382000" cy="446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pt-PT"/>
              <a:t>gráficos LOD (</a:t>
            </a:r>
            <a:r>
              <a:rPr lang="pt-PT" i="1"/>
              <a:t>logarithm of the odds</a:t>
            </a:r>
            <a:r>
              <a:rPr lang="pt-PT"/>
              <a:t>)</a:t>
            </a:r>
            <a:endParaRPr/>
          </a:p>
        </p:txBody>
      </p:sp>
      <p:pic>
        <p:nvPicPr>
          <p:cNvPr id="350" name="Google Shape;350;p40"/>
          <p:cNvPicPr preferRelativeResize="0"/>
          <p:nvPr/>
        </p:nvPicPr>
        <p:blipFill>
          <a:blip r:embed="rId3">
            <a:alphaModFix/>
          </a:blip>
          <a:stretch>
            <a:fillRect/>
          </a:stretch>
        </p:blipFill>
        <p:spPr>
          <a:xfrm>
            <a:off x="57150" y="1326576"/>
            <a:ext cx="4826625" cy="2819075"/>
          </a:xfrm>
          <a:prstGeom prst="rect">
            <a:avLst/>
          </a:prstGeom>
          <a:noFill/>
          <a:ln>
            <a:noFill/>
          </a:ln>
        </p:spPr>
      </p:pic>
      <p:pic>
        <p:nvPicPr>
          <p:cNvPr id="351" name="Google Shape;351;p40"/>
          <p:cNvPicPr preferRelativeResize="0"/>
          <p:nvPr/>
        </p:nvPicPr>
        <p:blipFill rotWithShape="1">
          <a:blip r:embed="rId4">
            <a:alphaModFix/>
          </a:blip>
          <a:srcRect t="47260" r="19865"/>
          <a:stretch/>
        </p:blipFill>
        <p:spPr>
          <a:xfrm>
            <a:off x="4960925" y="290300"/>
            <a:ext cx="4037900" cy="314777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fade">
                                      <p:cBhvr>
                                        <p:cTn id="7" dur="500"/>
                                        <p:tgtEl>
                                          <p:spTgt spid="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1"/>
          <p:cNvSpPr txBox="1">
            <a:spLocks noGrp="1"/>
          </p:cNvSpPr>
          <p:nvPr>
            <p:ph type="body" idx="1"/>
          </p:nvPr>
        </p:nvSpPr>
        <p:spPr>
          <a:xfrm>
            <a:off x="57150" y="4696825"/>
            <a:ext cx="8382000" cy="446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pt-PT"/>
              <a:t>gráficos LOD (</a:t>
            </a:r>
            <a:r>
              <a:rPr lang="pt-PT" i="1"/>
              <a:t>logarithm of the odds</a:t>
            </a:r>
            <a:r>
              <a:rPr lang="pt-PT"/>
              <a:t>)</a:t>
            </a:r>
            <a:endParaRPr/>
          </a:p>
        </p:txBody>
      </p:sp>
      <p:pic>
        <p:nvPicPr>
          <p:cNvPr id="357" name="Google Shape;357;p41" descr="Figure 1. QTL for lumbar spine and femoral neck BMD in men. Filled circles on the x-axis indicate boundaries between chromosomes. The interrupted horizontal lines indicate the thresholds for suggestive linkage (+2.2) and significant linkage (+3.6). LOD score plots for men aged ≤50 are shown in blue and those for men aged &gt;50 are shown in red. FN-BMD is femoral neck BMD and LS-BMD is lumbar spine BMD."/>
          <p:cNvPicPr preferRelativeResize="0"/>
          <p:nvPr/>
        </p:nvPicPr>
        <p:blipFill>
          <a:blip r:embed="rId3">
            <a:alphaModFix/>
          </a:blip>
          <a:stretch>
            <a:fillRect/>
          </a:stretch>
        </p:blipFill>
        <p:spPr>
          <a:xfrm>
            <a:off x="147873" y="60626"/>
            <a:ext cx="2875713" cy="2434023"/>
          </a:xfrm>
          <a:prstGeom prst="rect">
            <a:avLst/>
          </a:prstGeom>
          <a:noFill/>
          <a:ln>
            <a:noFill/>
          </a:ln>
        </p:spPr>
      </p:pic>
      <p:pic>
        <p:nvPicPr>
          <p:cNvPr id="358" name="Google Shape;358;p41" descr="Figure 2. QTL for lumbar spine and femoral neck BMD in women. Filled circles on the x-axis indicate boundaries between chromosomes. The interrupted horizontal lines indicate the thresholds for suggestive linkage (+2.2) and significant linkage (+3.6). LOD score plots for women aged ≤50 are shown in blue and those for women aged &gt;50 are shown in red. FN-BMD is femoral neck BMD and LS-BMD is lumbar spine BMD."/>
          <p:cNvPicPr preferRelativeResize="0"/>
          <p:nvPr/>
        </p:nvPicPr>
        <p:blipFill>
          <a:blip r:embed="rId4">
            <a:alphaModFix/>
          </a:blip>
          <a:stretch>
            <a:fillRect/>
          </a:stretch>
        </p:blipFill>
        <p:spPr>
          <a:xfrm>
            <a:off x="3070502" y="60633"/>
            <a:ext cx="2857671" cy="2434018"/>
          </a:xfrm>
          <a:prstGeom prst="rect">
            <a:avLst/>
          </a:prstGeom>
          <a:noFill/>
          <a:ln>
            <a:noFill/>
          </a:ln>
        </p:spPr>
      </p:pic>
      <p:pic>
        <p:nvPicPr>
          <p:cNvPr id="359" name="Google Shape;359;p41"/>
          <p:cNvPicPr preferRelativeResize="0"/>
          <p:nvPr/>
        </p:nvPicPr>
        <p:blipFill>
          <a:blip r:embed="rId5">
            <a:alphaModFix/>
          </a:blip>
          <a:stretch>
            <a:fillRect/>
          </a:stretch>
        </p:blipFill>
        <p:spPr>
          <a:xfrm>
            <a:off x="5236150" y="2358575"/>
            <a:ext cx="3846148" cy="2712352"/>
          </a:xfrm>
          <a:prstGeom prst="rect">
            <a:avLst/>
          </a:prstGeom>
          <a:noFill/>
          <a:ln>
            <a:noFill/>
          </a:ln>
        </p:spPr>
      </p:pic>
      <p:grpSp>
        <p:nvGrpSpPr>
          <p:cNvPr id="360" name="Google Shape;360;p41"/>
          <p:cNvGrpSpPr/>
          <p:nvPr/>
        </p:nvGrpSpPr>
        <p:grpSpPr>
          <a:xfrm>
            <a:off x="1688345" y="2557855"/>
            <a:ext cx="3515629" cy="2236386"/>
            <a:chOff x="2806275" y="3017925"/>
            <a:chExt cx="2984151" cy="1898299"/>
          </a:xfrm>
        </p:grpSpPr>
        <p:pic>
          <p:nvPicPr>
            <p:cNvPr id="361" name="Google Shape;361;p41"/>
            <p:cNvPicPr preferRelativeResize="0"/>
            <p:nvPr/>
          </p:nvPicPr>
          <p:blipFill rotWithShape="1">
            <a:blip r:embed="rId6">
              <a:alphaModFix/>
            </a:blip>
            <a:srcRect b="50221"/>
            <a:stretch/>
          </p:blipFill>
          <p:spPr>
            <a:xfrm>
              <a:off x="2806275" y="3017925"/>
              <a:ext cx="2984151" cy="1898299"/>
            </a:xfrm>
            <a:prstGeom prst="rect">
              <a:avLst/>
            </a:prstGeom>
            <a:noFill/>
            <a:ln>
              <a:noFill/>
            </a:ln>
          </p:spPr>
        </p:pic>
        <p:sp>
          <p:nvSpPr>
            <p:cNvPr id="362" name="Google Shape;362;p41"/>
            <p:cNvSpPr/>
            <p:nvPr/>
          </p:nvSpPr>
          <p:spPr>
            <a:xfrm>
              <a:off x="4163800" y="4589525"/>
              <a:ext cx="299400" cy="107400"/>
            </a:xfrm>
            <a:prstGeom prst="roundRect">
              <a:avLst>
                <a:gd name="adj" fmla="val 16667"/>
              </a:avLst>
            </a:prstGeom>
            <a:noFill/>
            <a:ln w="9525" cap="flat" cmpd="sng">
              <a:solidFill>
                <a:srgbClr val="00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0"/>
                                        </p:tgtEl>
                                        <p:attrNameLst>
                                          <p:attrName>style.visibility</p:attrName>
                                        </p:attrNameLst>
                                      </p:cBhvr>
                                      <p:to>
                                        <p:strVal val="visible"/>
                                      </p:to>
                                    </p:set>
                                    <p:animEffect transition="in" filter="fade">
                                      <p:cBhvr>
                                        <p:cTn id="7" dur="500"/>
                                        <p:tgtEl>
                                          <p:spTgt spid="3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9"/>
                                        </p:tgtEl>
                                        <p:attrNameLst>
                                          <p:attrName>style.visibility</p:attrName>
                                        </p:attrNameLst>
                                      </p:cBhvr>
                                      <p:to>
                                        <p:strVal val="visible"/>
                                      </p:to>
                                    </p:set>
                                    <p:animEffect transition="in" filter="fade">
                                      <p:cBhvr>
                                        <p:cTn id="12" dur="500"/>
                                        <p:tgtEl>
                                          <p:spTgt spid="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15A1B3A-A85A-464C-B91A-1B42F9EDC353}"/>
              </a:ext>
            </a:extLst>
          </p:cNvPr>
          <p:cNvSpPr>
            <a:spLocks noGrp="1"/>
          </p:cNvSpPr>
          <p:nvPr>
            <p:ph type="title"/>
          </p:nvPr>
        </p:nvSpPr>
        <p:spPr/>
        <p:txBody>
          <a:bodyPr/>
          <a:lstStyle/>
          <a:p>
            <a:r>
              <a:rPr lang="pt-PT" dirty="0" err="1"/>
              <a:t>Polygenic</a:t>
            </a:r>
            <a:r>
              <a:rPr lang="pt-PT" dirty="0"/>
              <a:t> </a:t>
            </a:r>
            <a:r>
              <a:rPr lang="pt-PT" dirty="0" err="1"/>
              <a:t>Risk</a:t>
            </a:r>
            <a:r>
              <a:rPr lang="pt-PT" dirty="0"/>
              <a:t> Scores</a:t>
            </a:r>
          </a:p>
        </p:txBody>
      </p:sp>
      <p:sp>
        <p:nvSpPr>
          <p:cNvPr id="4" name="Marcador de Posição do Texto 3">
            <a:extLst>
              <a:ext uri="{FF2B5EF4-FFF2-40B4-BE49-F238E27FC236}">
                <a16:creationId xmlns:a16="http://schemas.microsoft.com/office/drawing/2014/main" id="{D985F4BE-0C21-4E4B-A76B-697D0D5A7F7D}"/>
              </a:ext>
            </a:extLst>
          </p:cNvPr>
          <p:cNvSpPr>
            <a:spLocks noGrp="1"/>
          </p:cNvSpPr>
          <p:nvPr>
            <p:ph type="body" idx="1"/>
          </p:nvPr>
        </p:nvSpPr>
        <p:spPr/>
        <p:txBody>
          <a:bodyPr/>
          <a:lstStyle/>
          <a:p>
            <a:r>
              <a:rPr lang="pt-PT" dirty="0"/>
              <a:t>Na era da genómica, pode pensar-se em conseguir descobrir “todos” os </a:t>
            </a:r>
            <a:r>
              <a:rPr lang="pt-PT" i="1" dirty="0" err="1"/>
              <a:t>loci</a:t>
            </a:r>
            <a:r>
              <a:rPr lang="pt-PT" dirty="0"/>
              <a:t> da componente genotípica da variação</a:t>
            </a:r>
          </a:p>
          <a:p>
            <a:r>
              <a:rPr lang="pt-PT" dirty="0"/>
              <a:t>Os limites de deteção dum QTL dependem do poder estatístico, e a “heritabilidade que falta” será atribuível a muitos QTL de efeito pequeno</a:t>
            </a:r>
          </a:p>
          <a:p>
            <a:r>
              <a:rPr lang="pt-PT" dirty="0"/>
              <a:t>Há ainda o problema de, em populações naturais, os QTL envolvidos não serem os mesmos. Isto gera vários problemas técnicos e éticos</a:t>
            </a:r>
          </a:p>
          <a:p>
            <a:r>
              <a:rPr lang="pt-PT" dirty="0"/>
              <a:t>Os índices de risco </a:t>
            </a:r>
            <a:r>
              <a:rPr lang="pt-PT" dirty="0" err="1"/>
              <a:t>poligénico</a:t>
            </a:r>
            <a:r>
              <a:rPr lang="pt-PT" dirty="0"/>
              <a:t> (</a:t>
            </a:r>
            <a:r>
              <a:rPr lang="pt-PT" i="1" dirty="0" err="1"/>
              <a:t>Polygenic</a:t>
            </a:r>
            <a:r>
              <a:rPr lang="pt-PT" i="1" dirty="0"/>
              <a:t> </a:t>
            </a:r>
            <a:r>
              <a:rPr lang="pt-PT" i="1" dirty="0" err="1"/>
              <a:t>Risk</a:t>
            </a:r>
            <a:r>
              <a:rPr lang="pt-PT" i="1" dirty="0"/>
              <a:t> Scores</a:t>
            </a:r>
            <a:r>
              <a:rPr lang="pt-PT" dirty="0"/>
              <a:t>) propõem-se determinar o valor </a:t>
            </a:r>
            <a:r>
              <a:rPr lang="pt-PT" dirty="0" err="1"/>
              <a:t>genotípico</a:t>
            </a:r>
            <a:r>
              <a:rPr lang="pt-PT" dirty="0"/>
              <a:t> (G) de cada indivíduo.</a:t>
            </a:r>
          </a:p>
        </p:txBody>
      </p:sp>
    </p:spTree>
    <p:extLst>
      <p:ext uri="{BB962C8B-B14F-4D97-AF65-F5344CB8AC3E}">
        <p14:creationId xmlns:p14="http://schemas.microsoft.com/office/powerpoint/2010/main" val="40582879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o Texto 3">
            <a:extLst>
              <a:ext uri="{FF2B5EF4-FFF2-40B4-BE49-F238E27FC236}">
                <a16:creationId xmlns:a16="http://schemas.microsoft.com/office/drawing/2014/main" id="{C557C39A-821E-4184-B5CC-3C841BFCFAB8}"/>
              </a:ext>
            </a:extLst>
          </p:cNvPr>
          <p:cNvSpPr>
            <a:spLocks noGrp="1"/>
          </p:cNvSpPr>
          <p:nvPr>
            <p:ph type="body" idx="1"/>
          </p:nvPr>
        </p:nvSpPr>
        <p:spPr/>
        <p:txBody>
          <a:bodyPr/>
          <a:lstStyle/>
          <a:p>
            <a:endParaRPr lang="pt-PT"/>
          </a:p>
        </p:txBody>
      </p:sp>
      <p:pic>
        <p:nvPicPr>
          <p:cNvPr id="8" name="Imagem 7">
            <a:extLst>
              <a:ext uri="{FF2B5EF4-FFF2-40B4-BE49-F238E27FC236}">
                <a16:creationId xmlns:a16="http://schemas.microsoft.com/office/drawing/2014/main" id="{D3569B73-6CB2-49F1-B54A-99F44BC39A1C}"/>
              </a:ext>
            </a:extLst>
          </p:cNvPr>
          <p:cNvPicPr>
            <a:picLocks noChangeAspect="1"/>
          </p:cNvPicPr>
          <p:nvPr/>
        </p:nvPicPr>
        <p:blipFill>
          <a:blip r:embed="rId2"/>
          <a:stretch>
            <a:fillRect/>
          </a:stretch>
        </p:blipFill>
        <p:spPr>
          <a:xfrm>
            <a:off x="5055179" y="1646856"/>
            <a:ext cx="4088821" cy="2195506"/>
          </a:xfrm>
          <a:prstGeom prst="rect">
            <a:avLst/>
          </a:prstGeom>
        </p:spPr>
      </p:pic>
      <p:pic>
        <p:nvPicPr>
          <p:cNvPr id="6" name="Imagem 5">
            <a:extLst>
              <a:ext uri="{FF2B5EF4-FFF2-40B4-BE49-F238E27FC236}">
                <a16:creationId xmlns:a16="http://schemas.microsoft.com/office/drawing/2014/main" id="{8CCC6A77-15C5-4245-B0BD-1DDA771CCFF6}"/>
              </a:ext>
            </a:extLst>
          </p:cNvPr>
          <p:cNvPicPr>
            <a:picLocks noChangeAspect="1"/>
          </p:cNvPicPr>
          <p:nvPr/>
        </p:nvPicPr>
        <p:blipFill>
          <a:blip r:embed="rId3"/>
          <a:stretch>
            <a:fillRect/>
          </a:stretch>
        </p:blipFill>
        <p:spPr>
          <a:xfrm>
            <a:off x="57150" y="197428"/>
            <a:ext cx="4998029" cy="2898856"/>
          </a:xfrm>
          <a:prstGeom prst="rect">
            <a:avLst/>
          </a:prstGeom>
        </p:spPr>
      </p:pic>
    </p:spTree>
    <p:extLst>
      <p:ext uri="{BB962C8B-B14F-4D97-AF65-F5344CB8AC3E}">
        <p14:creationId xmlns:p14="http://schemas.microsoft.com/office/powerpoint/2010/main" val="3864530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o Texto 1">
            <a:extLst>
              <a:ext uri="{FF2B5EF4-FFF2-40B4-BE49-F238E27FC236}">
                <a16:creationId xmlns:a16="http://schemas.microsoft.com/office/drawing/2014/main" id="{679CA574-C569-49CF-81CD-490CBEEA360B}"/>
              </a:ext>
            </a:extLst>
          </p:cNvPr>
          <p:cNvSpPr>
            <a:spLocks noGrp="1"/>
          </p:cNvSpPr>
          <p:nvPr>
            <p:ph type="body" idx="1"/>
          </p:nvPr>
        </p:nvSpPr>
        <p:spPr/>
        <p:txBody>
          <a:bodyPr/>
          <a:lstStyle/>
          <a:p>
            <a:r>
              <a:rPr lang="pt-PT" dirty="0"/>
              <a:t>Variabilidade do colesterol total fixada em diferentes estirpes de ratinho (Mouse </a:t>
            </a:r>
            <a:r>
              <a:rPr lang="pt-PT" dirty="0" err="1"/>
              <a:t>Phenome</a:t>
            </a:r>
            <a:r>
              <a:rPr lang="pt-PT" dirty="0"/>
              <a:t> </a:t>
            </a:r>
            <a:r>
              <a:rPr lang="pt-PT" dirty="0" err="1"/>
              <a:t>Database</a:t>
            </a:r>
            <a:r>
              <a:rPr lang="pt-PT" dirty="0"/>
              <a:t>)</a:t>
            </a:r>
          </a:p>
        </p:txBody>
      </p:sp>
      <p:pic>
        <p:nvPicPr>
          <p:cNvPr id="4" name="Imagem 3">
            <a:extLst>
              <a:ext uri="{FF2B5EF4-FFF2-40B4-BE49-F238E27FC236}">
                <a16:creationId xmlns:a16="http://schemas.microsoft.com/office/drawing/2014/main" id="{E5AD6505-E198-4F83-808C-4C4F72F73184}"/>
              </a:ext>
            </a:extLst>
          </p:cNvPr>
          <p:cNvPicPr>
            <a:picLocks noChangeAspect="1"/>
          </p:cNvPicPr>
          <p:nvPr/>
        </p:nvPicPr>
        <p:blipFill rotWithShape="1">
          <a:blip r:embed="rId2"/>
          <a:srcRect t="20898"/>
          <a:stretch/>
        </p:blipFill>
        <p:spPr>
          <a:xfrm>
            <a:off x="150668" y="723181"/>
            <a:ext cx="8842664" cy="3697138"/>
          </a:xfrm>
          <a:prstGeom prst="rect">
            <a:avLst/>
          </a:prstGeom>
        </p:spPr>
      </p:pic>
    </p:spTree>
    <p:extLst>
      <p:ext uri="{BB962C8B-B14F-4D97-AF65-F5344CB8AC3E}">
        <p14:creationId xmlns:p14="http://schemas.microsoft.com/office/powerpoint/2010/main" val="7603628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42"/>
          <p:cNvSpPr txBox="1">
            <a:spLocks noGrp="1"/>
          </p:cNvSpPr>
          <p:nvPr>
            <p:ph type="title"/>
          </p:nvPr>
        </p:nvSpPr>
        <p:spPr>
          <a:xfrm>
            <a:off x="460950" y="2065350"/>
            <a:ext cx="8222100" cy="1012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pt-PT"/>
              <a:t>Genética e Evolução</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43"/>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Biologia, Evolução… e Genética</a:t>
            </a:r>
            <a:endParaRPr/>
          </a:p>
        </p:txBody>
      </p:sp>
      <p:sp>
        <p:nvSpPr>
          <p:cNvPr id="373" name="Google Shape;373;p43"/>
          <p:cNvSpPr txBox="1">
            <a:spLocks noGrp="1"/>
          </p:cNvSpPr>
          <p:nvPr>
            <p:ph type="body" idx="1"/>
          </p:nvPr>
        </p:nvSpPr>
        <p:spPr>
          <a:xfrm>
            <a:off x="471900" y="1919075"/>
            <a:ext cx="8222100" cy="298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t-PT"/>
              <a:t>Dobzhansky, um dos principais propagandistas da “nova síntese” sobre a Evolução, formulou uma frase que se tornou muito famosa:</a:t>
            </a:r>
            <a:endParaRPr/>
          </a:p>
          <a:p>
            <a:pPr marL="0" lvl="0" indent="0" algn="ctr" rtl="0">
              <a:spcBef>
                <a:spcPts val="1600"/>
              </a:spcBef>
              <a:spcAft>
                <a:spcPts val="0"/>
              </a:spcAft>
              <a:buNone/>
            </a:pPr>
            <a:r>
              <a:rPr lang="pt-PT" i="1"/>
              <a:t>Nothing in Biology Makes Sense Except in the Light of Evolution</a:t>
            </a:r>
            <a:endParaRPr i="1"/>
          </a:p>
          <a:p>
            <a:pPr marL="0" lvl="0" indent="0" algn="l" rtl="0">
              <a:spcBef>
                <a:spcPts val="1600"/>
              </a:spcBef>
              <a:spcAft>
                <a:spcPts val="0"/>
              </a:spcAft>
              <a:buNone/>
            </a:pPr>
            <a:r>
              <a:rPr lang="pt-PT"/>
              <a:t>Já a </a:t>
            </a:r>
            <a:r>
              <a:rPr lang="pt-PT" i="1"/>
              <a:t>Origem das Espécies</a:t>
            </a:r>
            <a:r>
              <a:rPr lang="pt-PT"/>
              <a:t> (Charles Darwin) diz o mesmo nos mais diversos contextos. Mas Dobzhansky, um geneticista de </a:t>
            </a:r>
            <a:r>
              <a:rPr lang="pt-PT" i="1"/>
              <a:t>Drosophila</a:t>
            </a:r>
            <a:r>
              <a:rPr lang="pt-PT"/>
              <a:t>, sabia muito mais que Darwin — pelo meio também poderia ter dito:</a:t>
            </a:r>
            <a:endParaRPr/>
          </a:p>
          <a:p>
            <a:pPr marL="0" lvl="0" indent="0" algn="ctr" rtl="0">
              <a:spcBef>
                <a:spcPts val="1600"/>
              </a:spcBef>
              <a:spcAft>
                <a:spcPts val="1600"/>
              </a:spcAft>
              <a:buNone/>
            </a:pPr>
            <a:r>
              <a:rPr lang="pt-PT" i="1"/>
              <a:t>Nada na Evolução faz sentido a não ser à luz da Genética.</a:t>
            </a:r>
            <a:endParaRPr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3">
                                            <p:txEl>
                                              <p:pRg st="0" end="0"/>
                                            </p:txEl>
                                          </p:spTgt>
                                        </p:tgtEl>
                                        <p:attrNameLst>
                                          <p:attrName>style.visibility</p:attrName>
                                        </p:attrNameLst>
                                      </p:cBhvr>
                                      <p:to>
                                        <p:strVal val="visible"/>
                                      </p:to>
                                    </p:set>
                                    <p:animEffect transition="in" filter="fade">
                                      <p:cBhvr>
                                        <p:cTn id="7" dur="500"/>
                                        <p:tgtEl>
                                          <p:spTgt spid="37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3">
                                            <p:txEl>
                                              <p:pRg st="1" end="1"/>
                                            </p:txEl>
                                          </p:spTgt>
                                        </p:tgtEl>
                                        <p:attrNameLst>
                                          <p:attrName>style.visibility</p:attrName>
                                        </p:attrNameLst>
                                      </p:cBhvr>
                                      <p:to>
                                        <p:strVal val="visible"/>
                                      </p:to>
                                    </p:set>
                                    <p:animEffect transition="in" filter="fade">
                                      <p:cBhvr>
                                        <p:cTn id="12" dur="500"/>
                                        <p:tgtEl>
                                          <p:spTgt spid="37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3">
                                            <p:txEl>
                                              <p:pRg st="2" end="2"/>
                                            </p:txEl>
                                          </p:spTgt>
                                        </p:tgtEl>
                                        <p:attrNameLst>
                                          <p:attrName>style.visibility</p:attrName>
                                        </p:attrNameLst>
                                      </p:cBhvr>
                                      <p:to>
                                        <p:strVal val="visible"/>
                                      </p:to>
                                    </p:set>
                                    <p:animEffect transition="in" filter="fade">
                                      <p:cBhvr>
                                        <p:cTn id="17" dur="500"/>
                                        <p:tgtEl>
                                          <p:spTgt spid="37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3">
                                            <p:txEl>
                                              <p:pRg st="3" end="3"/>
                                            </p:txEl>
                                          </p:spTgt>
                                        </p:tgtEl>
                                        <p:attrNameLst>
                                          <p:attrName>style.visibility</p:attrName>
                                        </p:attrNameLst>
                                      </p:cBhvr>
                                      <p:to>
                                        <p:strVal val="visible"/>
                                      </p:to>
                                    </p:set>
                                    <p:animEffect transition="in" filter="fade">
                                      <p:cBhvr>
                                        <p:cTn id="22" dur="500"/>
                                        <p:tgtEl>
                                          <p:spTgt spid="37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44"/>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A Síntese entre Biometria e Genética</a:t>
            </a:r>
            <a:endParaRPr/>
          </a:p>
        </p:txBody>
      </p:sp>
      <p:sp>
        <p:nvSpPr>
          <p:cNvPr id="379" name="Google Shape;379;p44"/>
          <p:cNvSpPr txBox="1">
            <a:spLocks noGrp="1"/>
          </p:cNvSpPr>
          <p:nvPr>
            <p:ph type="body" idx="1"/>
          </p:nvPr>
        </p:nvSpPr>
        <p:spPr>
          <a:xfrm>
            <a:off x="471900" y="1919075"/>
            <a:ext cx="8222100" cy="2918700"/>
          </a:xfrm>
          <a:prstGeom prst="rect">
            <a:avLst/>
          </a:prstGeom>
        </p:spPr>
        <p:txBody>
          <a:bodyPr spcFirstLastPara="1" wrap="square" lIns="91425" tIns="91425" rIns="91425" bIns="91425" anchor="t" anchorCtr="0">
            <a:noAutofit/>
          </a:bodyPr>
          <a:lstStyle/>
          <a:p>
            <a:pPr marL="0" lvl="0" indent="0" algn="just" rtl="0">
              <a:spcBef>
                <a:spcPts val="0"/>
              </a:spcBef>
              <a:spcAft>
                <a:spcPts val="0"/>
              </a:spcAft>
              <a:buNone/>
            </a:pPr>
            <a:r>
              <a:rPr lang="pt-PT"/>
              <a:t>Seguindo a linha de Fisher, até 1932 foram surgindo os resultados teóricos da Genética de Populações, que permitiram conciliar a perspetiva dos biometris- tas com o conhecimento que se tinha dos genes e da sua transmissão nas populações.</a:t>
            </a:r>
            <a:endParaRPr/>
          </a:p>
          <a:p>
            <a:pPr marL="0" lvl="0" indent="0" algn="just" rtl="0">
              <a:spcBef>
                <a:spcPts val="1600"/>
              </a:spcBef>
              <a:spcAft>
                <a:spcPts val="1600"/>
              </a:spcAft>
              <a:buNone/>
            </a:pPr>
            <a:r>
              <a:rPr lang="pt-PT"/>
              <a:t>Os arquitetos desta Nova Síntese da Biologia (a primeira é a da </a:t>
            </a:r>
            <a:r>
              <a:rPr lang="pt-PT" i="1"/>
              <a:t>Origem das Espécies</a:t>
            </a:r>
            <a:r>
              <a:rPr lang="pt-PT"/>
              <a:t>) são Ronald Fisher, Sewall Wright e JBS Haldane. Não explicaram tudo sobre Evolução, mas deram um contributo monumental ao avanço da Biologia.</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79">
                                            <p:txEl>
                                              <p:pRg st="0" end="0"/>
                                            </p:txEl>
                                          </p:spTgt>
                                        </p:tgtEl>
                                        <p:attrNameLst>
                                          <p:attrName>style.visibility</p:attrName>
                                        </p:attrNameLst>
                                      </p:cBhvr>
                                      <p:to>
                                        <p:strVal val="visible"/>
                                      </p:to>
                                    </p:set>
                                    <p:anim calcmode="lin" valueType="num">
                                      <p:cBhvr additive="base">
                                        <p:cTn id="7" dur="500"/>
                                        <p:tgtEl>
                                          <p:spTgt spid="379">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79">
                                            <p:txEl>
                                              <p:pRg st="1" end="1"/>
                                            </p:txEl>
                                          </p:spTgt>
                                        </p:tgtEl>
                                        <p:attrNameLst>
                                          <p:attrName>style.visibility</p:attrName>
                                        </p:attrNameLst>
                                      </p:cBhvr>
                                      <p:to>
                                        <p:strVal val="visible"/>
                                      </p:to>
                                    </p:set>
                                    <p:anim calcmode="lin" valueType="num">
                                      <p:cBhvr additive="base">
                                        <p:cTn id="12" dur="500"/>
                                        <p:tgtEl>
                                          <p:spTgt spid="379">
                                            <p:txEl>
                                              <p:pRg st="1" end="1"/>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45"/>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O papel da V</a:t>
            </a:r>
            <a:r>
              <a:rPr lang="pt-PT" baseline="-25000"/>
              <a:t>A</a:t>
            </a:r>
            <a:endParaRPr baseline="-25000"/>
          </a:p>
        </p:txBody>
      </p:sp>
      <p:sp>
        <p:nvSpPr>
          <p:cNvPr id="385" name="Google Shape;385;p45"/>
          <p:cNvSpPr txBox="1">
            <a:spLocks noGrp="1"/>
          </p:cNvSpPr>
          <p:nvPr>
            <p:ph type="body" idx="1"/>
          </p:nvPr>
        </p:nvSpPr>
        <p:spPr>
          <a:xfrm>
            <a:off x="471900" y="1919075"/>
            <a:ext cx="8222100" cy="2710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pt-PT"/>
              <a:t>Das forças evolutivas, a seleção natural é aquela que relaciona as populações com as suas condições de sobrevivência. O que se passa geneticamente numa população passa a ter por referência o requisito desta </a:t>
            </a:r>
            <a:r>
              <a:rPr lang="pt-PT" u="sng"/>
              <a:t>responder</a:t>
            </a:r>
            <a:r>
              <a:rPr lang="pt-PT"/>
              <a:t> às condições:</a:t>
            </a:r>
            <a:endParaRPr sz="1600"/>
          </a:p>
          <a:p>
            <a:pPr marL="457200" lvl="0" indent="-330200" algn="l" rtl="0">
              <a:spcBef>
                <a:spcPts val="1600"/>
              </a:spcBef>
              <a:spcAft>
                <a:spcPts val="0"/>
              </a:spcAft>
              <a:buSzPts val="1600"/>
              <a:buChar char="●"/>
            </a:pPr>
            <a:r>
              <a:rPr lang="pt-PT" sz="1600"/>
              <a:t>Os caracteres sob seleção precisam de ter heritabilidades suficientemente altas;</a:t>
            </a:r>
            <a:endParaRPr sz="1600"/>
          </a:p>
          <a:p>
            <a:pPr marL="457200" lvl="0" indent="-330200" algn="l" rtl="0">
              <a:spcBef>
                <a:spcPts val="0"/>
              </a:spcBef>
              <a:spcAft>
                <a:spcPts val="0"/>
              </a:spcAft>
              <a:buSzPts val="1600"/>
              <a:buChar char="●"/>
            </a:pPr>
            <a:r>
              <a:rPr lang="pt-PT" sz="1600"/>
              <a:t>Ou seja, é necessária diversidade genética, tal que os valores melhoradores na população sejam suficientemente diferenciados para haver o </a:t>
            </a:r>
            <a:r>
              <a:rPr lang="pt-PT" sz="1600" u="sng"/>
              <a:t>potencial</a:t>
            </a:r>
            <a:r>
              <a:rPr lang="pt-PT" sz="1600"/>
              <a:t> de otimizar os fenótipos da população;</a:t>
            </a:r>
            <a:endParaRPr sz="1600"/>
          </a:p>
          <a:p>
            <a:pPr marL="457200" lvl="0" indent="-330200" algn="l" rtl="0">
              <a:spcBef>
                <a:spcPts val="0"/>
              </a:spcBef>
              <a:spcAft>
                <a:spcPts val="0"/>
              </a:spcAft>
              <a:buSzPts val="1600"/>
              <a:buChar char="●"/>
            </a:pPr>
            <a:r>
              <a:rPr lang="pt-PT" sz="1600"/>
              <a:t>Essa otimização, idealmente, não implica grande perda da V</a:t>
            </a:r>
            <a:r>
              <a:rPr lang="pt-PT" sz="1600" baseline="-25000"/>
              <a:t>A</a:t>
            </a:r>
            <a:r>
              <a:rPr lang="pt-PT" sz="1600"/>
              <a:t> (depende dos casos).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5">
                                            <p:txEl>
                                              <p:pRg st="0" end="0"/>
                                            </p:txEl>
                                          </p:spTgt>
                                        </p:tgtEl>
                                        <p:attrNameLst>
                                          <p:attrName>style.visibility</p:attrName>
                                        </p:attrNameLst>
                                      </p:cBhvr>
                                      <p:to>
                                        <p:strVal val="visible"/>
                                      </p:to>
                                    </p:set>
                                    <p:animEffect transition="in" filter="fade">
                                      <p:cBhvr>
                                        <p:cTn id="7" dur="500"/>
                                        <p:tgtEl>
                                          <p:spTgt spid="38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5">
                                            <p:txEl>
                                              <p:pRg st="1" end="1"/>
                                            </p:txEl>
                                          </p:spTgt>
                                        </p:tgtEl>
                                        <p:attrNameLst>
                                          <p:attrName>style.visibility</p:attrName>
                                        </p:attrNameLst>
                                      </p:cBhvr>
                                      <p:to>
                                        <p:strVal val="visible"/>
                                      </p:to>
                                    </p:set>
                                    <p:animEffect transition="in" filter="fade">
                                      <p:cBhvr>
                                        <p:cTn id="12" dur="500"/>
                                        <p:tgtEl>
                                          <p:spTgt spid="38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5">
                                            <p:txEl>
                                              <p:pRg st="2" end="2"/>
                                            </p:txEl>
                                          </p:spTgt>
                                        </p:tgtEl>
                                        <p:attrNameLst>
                                          <p:attrName>style.visibility</p:attrName>
                                        </p:attrNameLst>
                                      </p:cBhvr>
                                      <p:to>
                                        <p:strVal val="visible"/>
                                      </p:to>
                                    </p:set>
                                    <p:animEffect transition="in" filter="fade">
                                      <p:cBhvr>
                                        <p:cTn id="17" dur="500"/>
                                        <p:tgtEl>
                                          <p:spTgt spid="38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5">
                                            <p:txEl>
                                              <p:pRg st="3" end="3"/>
                                            </p:txEl>
                                          </p:spTgt>
                                        </p:tgtEl>
                                        <p:attrNameLst>
                                          <p:attrName>style.visibility</p:attrName>
                                        </p:attrNameLst>
                                      </p:cBhvr>
                                      <p:to>
                                        <p:strVal val="visible"/>
                                      </p:to>
                                    </p:set>
                                    <p:animEffect transition="in" filter="fade">
                                      <p:cBhvr>
                                        <p:cTn id="22" dur="500"/>
                                        <p:tgtEl>
                                          <p:spTgt spid="38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46"/>
          <p:cNvSpPr txBox="1">
            <a:spLocks noGrp="1"/>
          </p:cNvSpPr>
          <p:nvPr>
            <p:ph type="body" idx="1"/>
          </p:nvPr>
        </p:nvSpPr>
        <p:spPr>
          <a:xfrm>
            <a:off x="57150" y="4696825"/>
            <a:ext cx="8382000" cy="446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pt-PT"/>
              <a:t>Tipos de seleção</a:t>
            </a:r>
            <a:endParaRPr/>
          </a:p>
        </p:txBody>
      </p:sp>
      <p:pic>
        <p:nvPicPr>
          <p:cNvPr id="391" name="Google Shape;391;p46"/>
          <p:cNvPicPr preferRelativeResize="0"/>
          <p:nvPr/>
        </p:nvPicPr>
        <p:blipFill>
          <a:blip r:embed="rId3">
            <a:alphaModFix/>
          </a:blip>
          <a:stretch>
            <a:fillRect/>
          </a:stretch>
        </p:blipFill>
        <p:spPr>
          <a:xfrm>
            <a:off x="3107325" y="0"/>
            <a:ext cx="2921800" cy="2616625"/>
          </a:xfrm>
          <a:prstGeom prst="rect">
            <a:avLst/>
          </a:prstGeom>
          <a:noFill/>
          <a:ln>
            <a:noFill/>
          </a:ln>
        </p:spPr>
      </p:pic>
      <p:pic>
        <p:nvPicPr>
          <p:cNvPr id="392" name="Google Shape;392;p46"/>
          <p:cNvPicPr preferRelativeResize="0"/>
          <p:nvPr/>
        </p:nvPicPr>
        <p:blipFill>
          <a:blip r:embed="rId4">
            <a:alphaModFix/>
          </a:blip>
          <a:stretch>
            <a:fillRect/>
          </a:stretch>
        </p:blipFill>
        <p:spPr>
          <a:xfrm>
            <a:off x="117975" y="56616"/>
            <a:ext cx="2914282" cy="2515136"/>
          </a:xfrm>
          <a:prstGeom prst="rect">
            <a:avLst/>
          </a:prstGeom>
          <a:noFill/>
          <a:ln>
            <a:noFill/>
          </a:ln>
        </p:spPr>
      </p:pic>
      <p:pic>
        <p:nvPicPr>
          <p:cNvPr id="393" name="Google Shape;393;p46"/>
          <p:cNvPicPr preferRelativeResize="0"/>
          <p:nvPr/>
        </p:nvPicPr>
        <p:blipFill>
          <a:blip r:embed="rId5">
            <a:alphaModFix/>
          </a:blip>
          <a:stretch>
            <a:fillRect/>
          </a:stretch>
        </p:blipFill>
        <p:spPr>
          <a:xfrm>
            <a:off x="6104208" y="56602"/>
            <a:ext cx="2921813" cy="2515136"/>
          </a:xfrm>
          <a:prstGeom prst="rect">
            <a:avLst/>
          </a:prstGeom>
          <a:noFill/>
          <a:ln>
            <a:noFill/>
          </a:ln>
        </p:spPr>
      </p:pic>
      <p:grpSp>
        <p:nvGrpSpPr>
          <p:cNvPr id="394" name="Google Shape;394;p46"/>
          <p:cNvGrpSpPr/>
          <p:nvPr/>
        </p:nvGrpSpPr>
        <p:grpSpPr>
          <a:xfrm>
            <a:off x="6911364" y="2281525"/>
            <a:ext cx="1294086" cy="417625"/>
            <a:chOff x="6911364" y="2281525"/>
            <a:chExt cx="1294086" cy="417625"/>
          </a:xfrm>
        </p:grpSpPr>
        <p:pic>
          <p:nvPicPr>
            <p:cNvPr id="395" name="Google Shape;395;p46"/>
            <p:cNvPicPr preferRelativeResize="0"/>
            <p:nvPr/>
          </p:nvPicPr>
          <p:blipFill>
            <a:blip r:embed="rId6">
              <a:alphaModFix/>
            </a:blip>
            <a:stretch>
              <a:fillRect/>
            </a:stretch>
          </p:blipFill>
          <p:spPr>
            <a:xfrm>
              <a:off x="7349588" y="2281534"/>
              <a:ext cx="417617" cy="417616"/>
            </a:xfrm>
            <a:prstGeom prst="rect">
              <a:avLst/>
            </a:prstGeom>
            <a:noFill/>
            <a:ln>
              <a:noFill/>
            </a:ln>
          </p:spPr>
        </p:pic>
        <p:pic>
          <p:nvPicPr>
            <p:cNvPr id="396" name="Google Shape;396;p46"/>
            <p:cNvPicPr preferRelativeResize="0"/>
            <p:nvPr/>
          </p:nvPicPr>
          <p:blipFill>
            <a:blip r:embed="rId6">
              <a:alphaModFix/>
            </a:blip>
            <a:stretch>
              <a:fillRect/>
            </a:stretch>
          </p:blipFill>
          <p:spPr>
            <a:xfrm>
              <a:off x="7787833" y="2281525"/>
              <a:ext cx="417617" cy="417616"/>
            </a:xfrm>
            <a:prstGeom prst="rect">
              <a:avLst/>
            </a:prstGeom>
            <a:noFill/>
            <a:ln>
              <a:noFill/>
            </a:ln>
          </p:spPr>
        </p:pic>
        <p:pic>
          <p:nvPicPr>
            <p:cNvPr id="397" name="Google Shape;397;p46"/>
            <p:cNvPicPr preferRelativeResize="0"/>
            <p:nvPr/>
          </p:nvPicPr>
          <p:blipFill>
            <a:blip r:embed="rId6">
              <a:alphaModFix/>
            </a:blip>
            <a:stretch>
              <a:fillRect/>
            </a:stretch>
          </p:blipFill>
          <p:spPr>
            <a:xfrm>
              <a:off x="6911364" y="2281525"/>
              <a:ext cx="417617" cy="417616"/>
            </a:xfrm>
            <a:prstGeom prst="rect">
              <a:avLst/>
            </a:prstGeom>
            <a:noFill/>
            <a:ln>
              <a:noFill/>
            </a:ln>
          </p:spPr>
        </p:pic>
      </p:grpSp>
      <p:grpSp>
        <p:nvGrpSpPr>
          <p:cNvPr id="398" name="Google Shape;398;p46"/>
          <p:cNvGrpSpPr/>
          <p:nvPr/>
        </p:nvGrpSpPr>
        <p:grpSpPr>
          <a:xfrm>
            <a:off x="3679159" y="2281525"/>
            <a:ext cx="1381679" cy="417616"/>
            <a:chOff x="3679159" y="2281525"/>
            <a:chExt cx="1381679" cy="417616"/>
          </a:xfrm>
        </p:grpSpPr>
        <p:pic>
          <p:nvPicPr>
            <p:cNvPr id="399" name="Google Shape;399;p46"/>
            <p:cNvPicPr preferRelativeResize="0"/>
            <p:nvPr/>
          </p:nvPicPr>
          <p:blipFill>
            <a:blip r:embed="rId6">
              <a:alphaModFix/>
            </a:blip>
            <a:stretch>
              <a:fillRect/>
            </a:stretch>
          </p:blipFill>
          <p:spPr>
            <a:xfrm>
              <a:off x="4161190" y="2281525"/>
              <a:ext cx="417617" cy="417616"/>
            </a:xfrm>
            <a:prstGeom prst="rect">
              <a:avLst/>
            </a:prstGeom>
            <a:noFill/>
            <a:ln>
              <a:noFill/>
            </a:ln>
          </p:spPr>
        </p:pic>
        <p:pic>
          <p:nvPicPr>
            <p:cNvPr id="400" name="Google Shape;400;p46"/>
            <p:cNvPicPr preferRelativeResize="0"/>
            <p:nvPr/>
          </p:nvPicPr>
          <p:blipFill>
            <a:blip r:embed="rId6">
              <a:alphaModFix/>
            </a:blip>
            <a:stretch>
              <a:fillRect/>
            </a:stretch>
          </p:blipFill>
          <p:spPr>
            <a:xfrm>
              <a:off x="4643221" y="2281525"/>
              <a:ext cx="417617" cy="417616"/>
            </a:xfrm>
            <a:prstGeom prst="rect">
              <a:avLst/>
            </a:prstGeom>
            <a:noFill/>
            <a:ln>
              <a:noFill/>
            </a:ln>
          </p:spPr>
        </p:pic>
        <p:pic>
          <p:nvPicPr>
            <p:cNvPr id="401" name="Google Shape;401;p46"/>
            <p:cNvPicPr preferRelativeResize="0"/>
            <p:nvPr/>
          </p:nvPicPr>
          <p:blipFill>
            <a:blip r:embed="rId6">
              <a:alphaModFix/>
            </a:blip>
            <a:stretch>
              <a:fillRect/>
            </a:stretch>
          </p:blipFill>
          <p:spPr>
            <a:xfrm>
              <a:off x="3679159" y="2281525"/>
              <a:ext cx="417617" cy="417616"/>
            </a:xfrm>
            <a:prstGeom prst="rect">
              <a:avLst/>
            </a:prstGeom>
            <a:noFill/>
            <a:ln>
              <a:noFill/>
            </a:ln>
          </p:spPr>
        </p:pic>
      </p:grpSp>
      <p:grpSp>
        <p:nvGrpSpPr>
          <p:cNvPr id="402" name="Google Shape;402;p46"/>
          <p:cNvGrpSpPr/>
          <p:nvPr/>
        </p:nvGrpSpPr>
        <p:grpSpPr>
          <a:xfrm>
            <a:off x="563122" y="2281525"/>
            <a:ext cx="2044100" cy="417616"/>
            <a:chOff x="563122" y="2281525"/>
            <a:chExt cx="2044100" cy="417616"/>
          </a:xfrm>
        </p:grpSpPr>
        <p:pic>
          <p:nvPicPr>
            <p:cNvPr id="403" name="Google Shape;403;p46"/>
            <p:cNvPicPr preferRelativeResize="0"/>
            <p:nvPr/>
          </p:nvPicPr>
          <p:blipFill>
            <a:blip r:embed="rId6">
              <a:alphaModFix/>
            </a:blip>
            <a:stretch>
              <a:fillRect/>
            </a:stretch>
          </p:blipFill>
          <p:spPr>
            <a:xfrm>
              <a:off x="2189605" y="2281525"/>
              <a:ext cx="417617" cy="417616"/>
            </a:xfrm>
            <a:prstGeom prst="rect">
              <a:avLst/>
            </a:prstGeom>
            <a:noFill/>
            <a:ln>
              <a:noFill/>
            </a:ln>
          </p:spPr>
        </p:pic>
        <p:pic>
          <p:nvPicPr>
            <p:cNvPr id="404" name="Google Shape;404;p46"/>
            <p:cNvPicPr preferRelativeResize="0"/>
            <p:nvPr/>
          </p:nvPicPr>
          <p:blipFill>
            <a:blip r:embed="rId6">
              <a:alphaModFix/>
            </a:blip>
            <a:stretch>
              <a:fillRect/>
            </a:stretch>
          </p:blipFill>
          <p:spPr>
            <a:xfrm>
              <a:off x="563122" y="2281525"/>
              <a:ext cx="417617" cy="417616"/>
            </a:xfrm>
            <a:prstGeom prst="rect">
              <a:avLst/>
            </a:prstGeom>
            <a:noFill/>
            <a:ln>
              <a:noFill/>
            </a:ln>
          </p:spPr>
        </p:pic>
      </p:grpSp>
      <p:grpSp>
        <p:nvGrpSpPr>
          <p:cNvPr id="405" name="Google Shape;405;p46"/>
          <p:cNvGrpSpPr/>
          <p:nvPr/>
        </p:nvGrpSpPr>
        <p:grpSpPr>
          <a:xfrm>
            <a:off x="1436950" y="2516944"/>
            <a:ext cx="276300" cy="499881"/>
            <a:chOff x="1436950" y="2516944"/>
            <a:chExt cx="276300" cy="499881"/>
          </a:xfrm>
        </p:grpSpPr>
        <p:cxnSp>
          <p:nvCxnSpPr>
            <p:cNvPr id="406" name="Google Shape;406;p46"/>
            <p:cNvCxnSpPr/>
            <p:nvPr/>
          </p:nvCxnSpPr>
          <p:spPr>
            <a:xfrm>
              <a:off x="1574200" y="2516944"/>
              <a:ext cx="1800" cy="99600"/>
            </a:xfrm>
            <a:prstGeom prst="straightConnector1">
              <a:avLst/>
            </a:prstGeom>
            <a:noFill/>
            <a:ln w="38100" cap="flat" cmpd="sng">
              <a:solidFill>
                <a:srgbClr val="000000"/>
              </a:solidFill>
              <a:prstDash val="solid"/>
              <a:round/>
              <a:headEnd type="none" w="med" len="med"/>
              <a:tailEnd type="none" w="med" len="med"/>
            </a:ln>
          </p:spPr>
        </p:cxnSp>
        <p:sp>
          <p:nvSpPr>
            <p:cNvPr id="407" name="Google Shape;407;p46"/>
            <p:cNvSpPr txBox="1"/>
            <p:nvPr/>
          </p:nvSpPr>
          <p:spPr>
            <a:xfrm>
              <a:off x="1436950" y="2616625"/>
              <a:ext cx="276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Satisfy"/>
                  <a:ea typeface="Satisfy"/>
                  <a:cs typeface="Satisfy"/>
                  <a:sym typeface="Satisfy"/>
                </a:rPr>
                <a:t>O</a:t>
              </a:r>
              <a:endParaRPr>
                <a:latin typeface="Satisfy"/>
                <a:ea typeface="Satisfy"/>
                <a:cs typeface="Satisfy"/>
                <a:sym typeface="Satisfy"/>
              </a:endParaRPr>
            </a:p>
          </p:txBody>
        </p:sp>
      </p:grpSp>
      <p:grpSp>
        <p:nvGrpSpPr>
          <p:cNvPr id="408" name="Google Shape;408;p46"/>
          <p:cNvGrpSpPr/>
          <p:nvPr/>
        </p:nvGrpSpPr>
        <p:grpSpPr>
          <a:xfrm>
            <a:off x="5178000" y="2516944"/>
            <a:ext cx="276300" cy="499881"/>
            <a:chOff x="5178000" y="2516944"/>
            <a:chExt cx="276300" cy="499881"/>
          </a:xfrm>
        </p:grpSpPr>
        <p:cxnSp>
          <p:nvCxnSpPr>
            <p:cNvPr id="409" name="Google Shape;409;p46"/>
            <p:cNvCxnSpPr/>
            <p:nvPr/>
          </p:nvCxnSpPr>
          <p:spPr>
            <a:xfrm>
              <a:off x="5315250" y="2516944"/>
              <a:ext cx="1800" cy="99600"/>
            </a:xfrm>
            <a:prstGeom prst="straightConnector1">
              <a:avLst/>
            </a:prstGeom>
            <a:noFill/>
            <a:ln w="38100" cap="flat" cmpd="sng">
              <a:solidFill>
                <a:srgbClr val="000000"/>
              </a:solidFill>
              <a:prstDash val="solid"/>
              <a:round/>
              <a:headEnd type="none" w="med" len="med"/>
              <a:tailEnd type="none" w="med" len="med"/>
            </a:ln>
          </p:spPr>
        </p:cxnSp>
        <p:sp>
          <p:nvSpPr>
            <p:cNvPr id="410" name="Google Shape;410;p46"/>
            <p:cNvSpPr txBox="1"/>
            <p:nvPr/>
          </p:nvSpPr>
          <p:spPr>
            <a:xfrm>
              <a:off x="5178000" y="2616625"/>
              <a:ext cx="276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Satisfy"/>
                  <a:ea typeface="Satisfy"/>
                  <a:cs typeface="Satisfy"/>
                  <a:sym typeface="Satisfy"/>
                </a:rPr>
                <a:t>O</a:t>
              </a:r>
              <a:endParaRPr>
                <a:latin typeface="Satisfy"/>
                <a:ea typeface="Satisfy"/>
                <a:cs typeface="Satisfy"/>
                <a:sym typeface="Satisfy"/>
              </a:endParaRPr>
            </a:p>
          </p:txBody>
        </p:sp>
      </p:grpSp>
      <p:grpSp>
        <p:nvGrpSpPr>
          <p:cNvPr id="411" name="Google Shape;411;p46"/>
          <p:cNvGrpSpPr/>
          <p:nvPr/>
        </p:nvGrpSpPr>
        <p:grpSpPr>
          <a:xfrm>
            <a:off x="6540125" y="2516944"/>
            <a:ext cx="371400" cy="499881"/>
            <a:chOff x="6540125" y="2516944"/>
            <a:chExt cx="371400" cy="499881"/>
          </a:xfrm>
        </p:grpSpPr>
        <p:cxnSp>
          <p:nvCxnSpPr>
            <p:cNvPr id="412" name="Google Shape;412;p46"/>
            <p:cNvCxnSpPr/>
            <p:nvPr/>
          </p:nvCxnSpPr>
          <p:spPr>
            <a:xfrm>
              <a:off x="6677375" y="2516944"/>
              <a:ext cx="1800" cy="99600"/>
            </a:xfrm>
            <a:prstGeom prst="straightConnector1">
              <a:avLst/>
            </a:prstGeom>
            <a:noFill/>
            <a:ln w="38100" cap="flat" cmpd="sng">
              <a:solidFill>
                <a:srgbClr val="000000"/>
              </a:solidFill>
              <a:prstDash val="solid"/>
              <a:round/>
              <a:headEnd type="none" w="med" len="med"/>
              <a:tailEnd type="none" w="med" len="med"/>
            </a:ln>
          </p:spPr>
        </p:cxnSp>
        <p:sp>
          <p:nvSpPr>
            <p:cNvPr id="413" name="Google Shape;413;p46"/>
            <p:cNvSpPr txBox="1"/>
            <p:nvPr/>
          </p:nvSpPr>
          <p:spPr>
            <a:xfrm>
              <a:off x="6540125" y="2616625"/>
              <a:ext cx="371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Satisfy"/>
                  <a:ea typeface="Satisfy"/>
                  <a:cs typeface="Satisfy"/>
                  <a:sym typeface="Satisfy"/>
                </a:rPr>
                <a:t>O</a:t>
              </a:r>
              <a:r>
                <a:rPr lang="pt-PT" baseline="-25000">
                  <a:latin typeface="Satisfy"/>
                  <a:ea typeface="Satisfy"/>
                  <a:cs typeface="Satisfy"/>
                  <a:sym typeface="Satisfy"/>
                </a:rPr>
                <a:t>1</a:t>
              </a:r>
              <a:endParaRPr baseline="-25000">
                <a:latin typeface="Satisfy"/>
                <a:ea typeface="Satisfy"/>
                <a:cs typeface="Satisfy"/>
                <a:sym typeface="Satisfy"/>
              </a:endParaRPr>
            </a:p>
          </p:txBody>
        </p:sp>
      </p:grpSp>
      <p:grpSp>
        <p:nvGrpSpPr>
          <p:cNvPr id="414" name="Google Shape;414;p46"/>
          <p:cNvGrpSpPr/>
          <p:nvPr/>
        </p:nvGrpSpPr>
        <p:grpSpPr>
          <a:xfrm>
            <a:off x="8304100" y="2516944"/>
            <a:ext cx="417600" cy="499881"/>
            <a:chOff x="8304100" y="2516944"/>
            <a:chExt cx="417600" cy="499881"/>
          </a:xfrm>
        </p:grpSpPr>
        <p:cxnSp>
          <p:nvCxnSpPr>
            <p:cNvPr id="415" name="Google Shape;415;p46"/>
            <p:cNvCxnSpPr/>
            <p:nvPr/>
          </p:nvCxnSpPr>
          <p:spPr>
            <a:xfrm>
              <a:off x="8488900" y="2516944"/>
              <a:ext cx="1800" cy="99600"/>
            </a:xfrm>
            <a:prstGeom prst="straightConnector1">
              <a:avLst/>
            </a:prstGeom>
            <a:noFill/>
            <a:ln w="38100" cap="flat" cmpd="sng">
              <a:solidFill>
                <a:srgbClr val="000000"/>
              </a:solidFill>
              <a:prstDash val="solid"/>
              <a:round/>
              <a:headEnd type="none" w="med" len="med"/>
              <a:tailEnd type="none" w="med" len="med"/>
            </a:ln>
          </p:spPr>
        </p:cxnSp>
        <p:sp>
          <p:nvSpPr>
            <p:cNvPr id="416" name="Google Shape;416;p46"/>
            <p:cNvSpPr txBox="1"/>
            <p:nvPr/>
          </p:nvSpPr>
          <p:spPr>
            <a:xfrm>
              <a:off x="8304100" y="2616625"/>
              <a:ext cx="417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Satisfy"/>
                  <a:ea typeface="Satisfy"/>
                  <a:cs typeface="Satisfy"/>
                  <a:sym typeface="Satisfy"/>
                </a:rPr>
                <a:t>O</a:t>
              </a:r>
              <a:r>
                <a:rPr lang="pt-PT" baseline="-25000">
                  <a:latin typeface="Satisfy"/>
                  <a:ea typeface="Satisfy"/>
                  <a:cs typeface="Satisfy"/>
                  <a:sym typeface="Satisfy"/>
                </a:rPr>
                <a:t>2</a:t>
              </a:r>
              <a:endParaRPr baseline="-25000">
                <a:latin typeface="Satisfy"/>
                <a:ea typeface="Satisfy"/>
                <a:cs typeface="Satisfy"/>
                <a:sym typeface="Satisfy"/>
              </a:endParaRPr>
            </a:p>
          </p:txBody>
        </p:sp>
      </p:grpSp>
      <p:sp>
        <p:nvSpPr>
          <p:cNvPr id="417" name="Google Shape;417;p46"/>
          <p:cNvSpPr txBox="1"/>
          <p:nvPr/>
        </p:nvSpPr>
        <p:spPr>
          <a:xfrm>
            <a:off x="671500" y="3016825"/>
            <a:ext cx="18072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pt-PT">
                <a:latin typeface="Roboto"/>
                <a:ea typeface="Roboto"/>
                <a:cs typeface="Roboto"/>
                <a:sym typeface="Roboto"/>
              </a:rPr>
              <a:t>seleção equilibrada</a:t>
            </a:r>
            <a:br>
              <a:rPr lang="pt-PT">
                <a:latin typeface="Roboto"/>
                <a:ea typeface="Roboto"/>
                <a:cs typeface="Roboto"/>
                <a:sym typeface="Roboto"/>
              </a:rPr>
            </a:br>
            <a:r>
              <a:rPr lang="pt-PT">
                <a:latin typeface="Roboto"/>
                <a:ea typeface="Roboto"/>
                <a:cs typeface="Roboto"/>
                <a:sym typeface="Roboto"/>
              </a:rPr>
              <a:t>(“balanced”)</a:t>
            </a:r>
            <a:endParaRPr>
              <a:latin typeface="Roboto"/>
              <a:ea typeface="Roboto"/>
              <a:cs typeface="Roboto"/>
              <a:sym typeface="Roboto"/>
            </a:endParaRPr>
          </a:p>
        </p:txBody>
      </p:sp>
      <p:sp>
        <p:nvSpPr>
          <p:cNvPr id="418" name="Google Shape;418;p46"/>
          <p:cNvSpPr txBox="1"/>
          <p:nvPr/>
        </p:nvSpPr>
        <p:spPr>
          <a:xfrm>
            <a:off x="3668400" y="3016825"/>
            <a:ext cx="18072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pt-PT">
                <a:latin typeface="Roboto"/>
                <a:ea typeface="Roboto"/>
                <a:cs typeface="Roboto"/>
                <a:sym typeface="Roboto"/>
              </a:rPr>
              <a:t>seleção direcional</a:t>
            </a:r>
            <a:endParaRPr>
              <a:latin typeface="Roboto"/>
              <a:ea typeface="Roboto"/>
              <a:cs typeface="Roboto"/>
              <a:sym typeface="Roboto"/>
            </a:endParaRPr>
          </a:p>
        </p:txBody>
      </p:sp>
      <p:sp>
        <p:nvSpPr>
          <p:cNvPr id="419" name="Google Shape;419;p46"/>
          <p:cNvSpPr txBox="1"/>
          <p:nvPr/>
        </p:nvSpPr>
        <p:spPr>
          <a:xfrm>
            <a:off x="6661513" y="3016825"/>
            <a:ext cx="18072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pt-PT">
                <a:latin typeface="Roboto"/>
                <a:ea typeface="Roboto"/>
                <a:cs typeface="Roboto"/>
                <a:sym typeface="Roboto"/>
              </a:rPr>
              <a:t>seleção disruptiva</a:t>
            </a:r>
            <a:endParaRPr>
              <a:latin typeface="Roboto"/>
              <a:ea typeface="Roboto"/>
              <a:cs typeface="Roboto"/>
              <a:sym typeface="Roboto"/>
            </a:endParaRPr>
          </a:p>
        </p:txBody>
      </p:sp>
      <p:cxnSp>
        <p:nvCxnSpPr>
          <p:cNvPr id="420" name="Google Shape;420;p46"/>
          <p:cNvCxnSpPr/>
          <p:nvPr/>
        </p:nvCxnSpPr>
        <p:spPr>
          <a:xfrm>
            <a:off x="4536975" y="819663"/>
            <a:ext cx="571500" cy="0"/>
          </a:xfrm>
          <a:prstGeom prst="straightConnector1">
            <a:avLst/>
          </a:prstGeom>
          <a:noFill/>
          <a:ln w="38100" cap="flat" cmpd="sng">
            <a:solidFill>
              <a:srgbClr val="FF0000"/>
            </a:solidFill>
            <a:prstDash val="solid"/>
            <a:round/>
            <a:headEnd type="none" w="med" len="med"/>
            <a:tailEnd type="stealth" w="med" len="med"/>
          </a:ln>
        </p:spPr>
      </p:cxnSp>
      <p:grpSp>
        <p:nvGrpSpPr>
          <p:cNvPr id="421" name="Google Shape;421;p46"/>
          <p:cNvGrpSpPr/>
          <p:nvPr/>
        </p:nvGrpSpPr>
        <p:grpSpPr>
          <a:xfrm>
            <a:off x="409250" y="819656"/>
            <a:ext cx="2361375" cy="13"/>
            <a:chOff x="409250" y="824413"/>
            <a:chExt cx="2361375" cy="13"/>
          </a:xfrm>
        </p:grpSpPr>
        <p:cxnSp>
          <p:nvCxnSpPr>
            <p:cNvPr id="422" name="Google Shape;422;p46"/>
            <p:cNvCxnSpPr/>
            <p:nvPr/>
          </p:nvCxnSpPr>
          <p:spPr>
            <a:xfrm>
              <a:off x="409250" y="824413"/>
              <a:ext cx="571500" cy="0"/>
            </a:xfrm>
            <a:prstGeom prst="straightConnector1">
              <a:avLst/>
            </a:prstGeom>
            <a:noFill/>
            <a:ln w="38100" cap="flat" cmpd="sng">
              <a:solidFill>
                <a:srgbClr val="FF0000"/>
              </a:solidFill>
              <a:prstDash val="solid"/>
              <a:round/>
              <a:headEnd type="none" w="med" len="med"/>
              <a:tailEnd type="stealth" w="med" len="med"/>
            </a:ln>
          </p:spPr>
        </p:cxnSp>
        <p:cxnSp>
          <p:nvCxnSpPr>
            <p:cNvPr id="423" name="Google Shape;423;p46"/>
            <p:cNvCxnSpPr/>
            <p:nvPr/>
          </p:nvCxnSpPr>
          <p:spPr>
            <a:xfrm rot="10800000">
              <a:off x="2199125" y="824425"/>
              <a:ext cx="571500" cy="0"/>
            </a:xfrm>
            <a:prstGeom prst="straightConnector1">
              <a:avLst/>
            </a:prstGeom>
            <a:noFill/>
            <a:ln w="38100" cap="flat" cmpd="sng">
              <a:solidFill>
                <a:srgbClr val="FF0000"/>
              </a:solidFill>
              <a:prstDash val="solid"/>
              <a:round/>
              <a:headEnd type="none" w="med" len="med"/>
              <a:tailEnd type="stealth" w="med" len="med"/>
            </a:ln>
          </p:spPr>
        </p:cxnSp>
      </p:grpSp>
      <p:grpSp>
        <p:nvGrpSpPr>
          <p:cNvPr id="424" name="Google Shape;424;p46"/>
          <p:cNvGrpSpPr/>
          <p:nvPr/>
        </p:nvGrpSpPr>
        <p:grpSpPr>
          <a:xfrm>
            <a:off x="6826513" y="819663"/>
            <a:ext cx="1482813" cy="0"/>
            <a:chOff x="6866250" y="824425"/>
            <a:chExt cx="1482813" cy="0"/>
          </a:xfrm>
        </p:grpSpPr>
        <p:cxnSp>
          <p:nvCxnSpPr>
            <p:cNvPr id="425" name="Google Shape;425;p46"/>
            <p:cNvCxnSpPr/>
            <p:nvPr/>
          </p:nvCxnSpPr>
          <p:spPr>
            <a:xfrm>
              <a:off x="7777563" y="824425"/>
              <a:ext cx="571500" cy="0"/>
            </a:xfrm>
            <a:prstGeom prst="straightConnector1">
              <a:avLst/>
            </a:prstGeom>
            <a:noFill/>
            <a:ln w="38100" cap="flat" cmpd="sng">
              <a:solidFill>
                <a:srgbClr val="FF0000"/>
              </a:solidFill>
              <a:prstDash val="solid"/>
              <a:round/>
              <a:headEnd type="none" w="med" len="med"/>
              <a:tailEnd type="stealth" w="med" len="med"/>
            </a:ln>
          </p:spPr>
        </p:cxnSp>
        <p:cxnSp>
          <p:nvCxnSpPr>
            <p:cNvPr id="426" name="Google Shape;426;p46"/>
            <p:cNvCxnSpPr/>
            <p:nvPr/>
          </p:nvCxnSpPr>
          <p:spPr>
            <a:xfrm rot="10800000">
              <a:off x="6866250" y="824425"/>
              <a:ext cx="571500" cy="0"/>
            </a:xfrm>
            <a:prstGeom prst="straightConnector1">
              <a:avLst/>
            </a:prstGeom>
            <a:noFill/>
            <a:ln w="38100" cap="flat" cmpd="sng">
              <a:solidFill>
                <a:srgbClr val="FF0000"/>
              </a:solidFill>
              <a:prstDash val="solid"/>
              <a:round/>
              <a:headEnd type="none" w="med" len="med"/>
              <a:tailEnd type="stealth" w="med" len="med"/>
            </a:ln>
          </p:spPr>
        </p:cxnSp>
      </p:grpSp>
      <p:sp>
        <p:nvSpPr>
          <p:cNvPr id="427" name="Google Shape;427;p46"/>
          <p:cNvSpPr txBox="1"/>
          <p:nvPr/>
        </p:nvSpPr>
        <p:spPr>
          <a:xfrm>
            <a:off x="117900" y="3564325"/>
            <a:ext cx="8908200" cy="9852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pt-PT" sz="2600">
                <a:solidFill>
                  <a:schemeClr val="accent1"/>
                </a:solidFill>
                <a:latin typeface="Roboto"/>
                <a:ea typeface="Roboto"/>
                <a:cs typeface="Roboto"/>
                <a:sym typeface="Roboto"/>
              </a:rPr>
              <a:t>População adaptada ≘ centrada no ótimo adaptativo (seleção equilibrada) ⇒ máximo potencial de resposta (V</a:t>
            </a:r>
            <a:r>
              <a:rPr lang="pt-PT" sz="2600" baseline="-25000">
                <a:solidFill>
                  <a:schemeClr val="accent1"/>
                </a:solidFill>
                <a:latin typeface="Roboto"/>
                <a:ea typeface="Roboto"/>
                <a:cs typeface="Roboto"/>
                <a:sym typeface="Roboto"/>
              </a:rPr>
              <a:t>A</a:t>
            </a:r>
            <a:r>
              <a:rPr lang="pt-PT" sz="2600">
                <a:solidFill>
                  <a:schemeClr val="accent1"/>
                </a:solidFill>
                <a:latin typeface="Roboto"/>
                <a:ea typeface="Roboto"/>
                <a:cs typeface="Roboto"/>
                <a:sym typeface="Roboto"/>
              </a:rPr>
              <a:t>)</a:t>
            </a:r>
            <a:endParaRPr sz="2600">
              <a:solidFill>
                <a:schemeClr val="accent1"/>
              </a:solidFill>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2"/>
                                        </p:tgtEl>
                                        <p:attrNameLst>
                                          <p:attrName>style.visibility</p:attrName>
                                        </p:attrNameLst>
                                      </p:cBhvr>
                                      <p:to>
                                        <p:strVal val="visible"/>
                                      </p:to>
                                    </p:set>
                                    <p:animEffect transition="in" filter="fade">
                                      <p:cBhvr>
                                        <p:cTn id="7" dur="500"/>
                                        <p:tgtEl>
                                          <p:spTgt spid="39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05"/>
                                        </p:tgtEl>
                                        <p:attrNameLst>
                                          <p:attrName>style.visibility</p:attrName>
                                        </p:attrNameLst>
                                      </p:cBhvr>
                                      <p:to>
                                        <p:strVal val="visible"/>
                                      </p:to>
                                    </p:set>
                                    <p:animEffect transition="in" filter="fade">
                                      <p:cBhvr>
                                        <p:cTn id="11" dur="1000"/>
                                        <p:tgtEl>
                                          <p:spTgt spid="40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02"/>
                                        </p:tgtEl>
                                        <p:attrNameLst>
                                          <p:attrName>style.visibility</p:attrName>
                                        </p:attrNameLst>
                                      </p:cBhvr>
                                      <p:to>
                                        <p:strVal val="visible"/>
                                      </p:to>
                                    </p:set>
                                    <p:animEffect transition="in" filter="fade">
                                      <p:cBhvr>
                                        <p:cTn id="16" dur="500"/>
                                        <p:tgtEl>
                                          <p:spTgt spid="40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21"/>
                                        </p:tgtEl>
                                        <p:attrNameLst>
                                          <p:attrName>style.visibility</p:attrName>
                                        </p:attrNameLst>
                                      </p:cBhvr>
                                      <p:to>
                                        <p:strVal val="visible"/>
                                      </p:to>
                                    </p:set>
                                    <p:animEffect transition="in" filter="fade">
                                      <p:cBhvr>
                                        <p:cTn id="20" dur="1000"/>
                                        <p:tgtEl>
                                          <p:spTgt spid="42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91"/>
                                        </p:tgtEl>
                                        <p:attrNameLst>
                                          <p:attrName>style.visibility</p:attrName>
                                        </p:attrNameLst>
                                      </p:cBhvr>
                                      <p:to>
                                        <p:strVal val="visible"/>
                                      </p:to>
                                    </p:set>
                                    <p:animEffect transition="in" filter="fade">
                                      <p:cBhvr>
                                        <p:cTn id="25" dur="500"/>
                                        <p:tgtEl>
                                          <p:spTgt spid="391"/>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408"/>
                                        </p:tgtEl>
                                        <p:attrNameLst>
                                          <p:attrName>style.visibility</p:attrName>
                                        </p:attrNameLst>
                                      </p:cBhvr>
                                      <p:to>
                                        <p:strVal val="visible"/>
                                      </p:to>
                                    </p:set>
                                    <p:animEffect transition="in" filter="fade">
                                      <p:cBhvr>
                                        <p:cTn id="29" dur="1000"/>
                                        <p:tgtEl>
                                          <p:spTgt spid="40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98"/>
                                        </p:tgtEl>
                                        <p:attrNameLst>
                                          <p:attrName>style.visibility</p:attrName>
                                        </p:attrNameLst>
                                      </p:cBhvr>
                                      <p:to>
                                        <p:strVal val="visible"/>
                                      </p:to>
                                    </p:set>
                                    <p:animEffect transition="in" filter="fade">
                                      <p:cBhvr>
                                        <p:cTn id="34" dur="500"/>
                                        <p:tgtEl>
                                          <p:spTgt spid="398"/>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420"/>
                                        </p:tgtEl>
                                        <p:attrNameLst>
                                          <p:attrName>style.visibility</p:attrName>
                                        </p:attrNameLst>
                                      </p:cBhvr>
                                      <p:to>
                                        <p:strVal val="visible"/>
                                      </p:to>
                                    </p:set>
                                    <p:animEffect transition="in" filter="fade">
                                      <p:cBhvr>
                                        <p:cTn id="38" dur="1000"/>
                                        <p:tgtEl>
                                          <p:spTgt spid="42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93"/>
                                        </p:tgtEl>
                                        <p:attrNameLst>
                                          <p:attrName>style.visibility</p:attrName>
                                        </p:attrNameLst>
                                      </p:cBhvr>
                                      <p:to>
                                        <p:strVal val="visible"/>
                                      </p:to>
                                    </p:set>
                                    <p:animEffect transition="in" filter="fade">
                                      <p:cBhvr>
                                        <p:cTn id="43" dur="500"/>
                                        <p:tgtEl>
                                          <p:spTgt spid="393"/>
                                        </p:tgtEl>
                                      </p:cBhvr>
                                    </p:animEffec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411"/>
                                        </p:tgtEl>
                                        <p:attrNameLst>
                                          <p:attrName>style.visibility</p:attrName>
                                        </p:attrNameLst>
                                      </p:cBhvr>
                                      <p:to>
                                        <p:strVal val="visible"/>
                                      </p:to>
                                    </p:set>
                                    <p:animEffect transition="in" filter="fade">
                                      <p:cBhvr>
                                        <p:cTn id="47" dur="1000"/>
                                        <p:tgtEl>
                                          <p:spTgt spid="411"/>
                                        </p:tgtEl>
                                      </p:cBhvr>
                                    </p:animEffect>
                                  </p:childTnLst>
                                </p:cTn>
                              </p:par>
                            </p:childTnLst>
                          </p:cTn>
                        </p:par>
                        <p:par>
                          <p:cTn id="48" fill="hold">
                            <p:stCondLst>
                              <p:cond delay="1500"/>
                            </p:stCondLst>
                            <p:childTnLst>
                              <p:par>
                                <p:cTn id="49" presetID="10" presetClass="entr" presetSubtype="0" fill="hold" nodeType="afterEffect">
                                  <p:stCondLst>
                                    <p:cond delay="0"/>
                                  </p:stCondLst>
                                  <p:childTnLst>
                                    <p:set>
                                      <p:cBhvr>
                                        <p:cTn id="50" dur="1" fill="hold">
                                          <p:stCondLst>
                                            <p:cond delay="0"/>
                                          </p:stCondLst>
                                        </p:cTn>
                                        <p:tgtEl>
                                          <p:spTgt spid="414"/>
                                        </p:tgtEl>
                                        <p:attrNameLst>
                                          <p:attrName>style.visibility</p:attrName>
                                        </p:attrNameLst>
                                      </p:cBhvr>
                                      <p:to>
                                        <p:strVal val="visible"/>
                                      </p:to>
                                    </p:set>
                                    <p:animEffect transition="in" filter="fade">
                                      <p:cBhvr>
                                        <p:cTn id="51" dur="1000"/>
                                        <p:tgtEl>
                                          <p:spTgt spid="41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94"/>
                                        </p:tgtEl>
                                        <p:attrNameLst>
                                          <p:attrName>style.visibility</p:attrName>
                                        </p:attrNameLst>
                                      </p:cBhvr>
                                      <p:to>
                                        <p:strVal val="visible"/>
                                      </p:to>
                                    </p:set>
                                    <p:animEffect transition="in" filter="fade">
                                      <p:cBhvr>
                                        <p:cTn id="56" dur="500"/>
                                        <p:tgtEl>
                                          <p:spTgt spid="394"/>
                                        </p:tgtEl>
                                      </p:cBhvr>
                                    </p:animEffect>
                                  </p:childTnLst>
                                </p:cTn>
                              </p:par>
                            </p:childTnLst>
                          </p:cTn>
                        </p:par>
                        <p:par>
                          <p:cTn id="57" fill="hold">
                            <p:stCondLst>
                              <p:cond delay="500"/>
                            </p:stCondLst>
                            <p:childTnLst>
                              <p:par>
                                <p:cTn id="58" presetID="10" presetClass="entr" presetSubtype="0" fill="hold" nodeType="afterEffect">
                                  <p:stCondLst>
                                    <p:cond delay="0"/>
                                  </p:stCondLst>
                                  <p:childTnLst>
                                    <p:set>
                                      <p:cBhvr>
                                        <p:cTn id="59" dur="1" fill="hold">
                                          <p:stCondLst>
                                            <p:cond delay="0"/>
                                          </p:stCondLst>
                                        </p:cTn>
                                        <p:tgtEl>
                                          <p:spTgt spid="424"/>
                                        </p:tgtEl>
                                        <p:attrNameLst>
                                          <p:attrName>style.visibility</p:attrName>
                                        </p:attrNameLst>
                                      </p:cBhvr>
                                      <p:to>
                                        <p:strVal val="visible"/>
                                      </p:to>
                                    </p:set>
                                    <p:animEffect transition="in" filter="fade">
                                      <p:cBhvr>
                                        <p:cTn id="60" dur="1000"/>
                                        <p:tgtEl>
                                          <p:spTgt spid="424"/>
                                        </p:tgtEl>
                                      </p:cBhvr>
                                    </p:animEffect>
                                  </p:childTnLst>
                                </p:cTn>
                              </p:par>
                            </p:childTnLst>
                          </p:cTn>
                        </p:par>
                      </p:childTnLst>
                    </p:cTn>
                  </p:par>
                  <p:par>
                    <p:cTn id="61" fill="hold">
                      <p:stCondLst>
                        <p:cond delay="indefinite"/>
                      </p:stCondLst>
                      <p:childTnLst>
                        <p:par>
                          <p:cTn id="62" fill="hold">
                            <p:stCondLst>
                              <p:cond delay="0"/>
                            </p:stCondLst>
                            <p:childTnLst>
                              <p:par>
                                <p:cTn id="63" presetID="23" presetClass="entr" presetSubtype="16" fill="hold" nodeType="clickEffect">
                                  <p:stCondLst>
                                    <p:cond delay="0"/>
                                  </p:stCondLst>
                                  <p:childTnLst>
                                    <p:set>
                                      <p:cBhvr>
                                        <p:cTn id="64" dur="1" fill="hold">
                                          <p:stCondLst>
                                            <p:cond delay="0"/>
                                          </p:stCondLst>
                                        </p:cTn>
                                        <p:tgtEl>
                                          <p:spTgt spid="427"/>
                                        </p:tgtEl>
                                        <p:attrNameLst>
                                          <p:attrName>style.visibility</p:attrName>
                                        </p:attrNameLst>
                                      </p:cBhvr>
                                      <p:to>
                                        <p:strVal val="visible"/>
                                      </p:to>
                                    </p:set>
                                    <p:anim calcmode="lin" valueType="num">
                                      <p:cBhvr additive="base">
                                        <p:cTn id="65" dur="2500"/>
                                        <p:tgtEl>
                                          <p:spTgt spid="427"/>
                                        </p:tgtEl>
                                        <p:attrNameLst>
                                          <p:attrName>ppt_w</p:attrName>
                                        </p:attrNameLst>
                                      </p:cBhvr>
                                      <p:tavLst>
                                        <p:tav tm="0">
                                          <p:val>
                                            <p:strVal val="0"/>
                                          </p:val>
                                        </p:tav>
                                        <p:tav tm="100000">
                                          <p:val>
                                            <p:strVal val="#ppt_w"/>
                                          </p:val>
                                        </p:tav>
                                      </p:tavLst>
                                    </p:anim>
                                    <p:anim calcmode="lin" valueType="num">
                                      <p:cBhvr additive="base">
                                        <p:cTn id="66" dur="2500"/>
                                        <p:tgtEl>
                                          <p:spTgt spid="427"/>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6"/>
          <p:cNvSpPr txBox="1">
            <a:spLocks noGrp="1"/>
          </p:cNvSpPr>
          <p:nvPr>
            <p:ph type="title"/>
          </p:nvPr>
        </p:nvSpPr>
        <p:spPr>
          <a:xfrm>
            <a:off x="226078" y="357800"/>
            <a:ext cx="2808000" cy="953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Importância da variação contínua</a:t>
            </a:r>
            <a:endParaRPr/>
          </a:p>
        </p:txBody>
      </p:sp>
      <p:sp>
        <p:nvSpPr>
          <p:cNvPr id="91" name="Google Shape;91;p16"/>
          <p:cNvSpPr txBox="1">
            <a:spLocks noGrp="1"/>
          </p:cNvSpPr>
          <p:nvPr>
            <p:ph type="body" idx="1"/>
          </p:nvPr>
        </p:nvSpPr>
        <p:spPr>
          <a:xfrm>
            <a:off x="226075" y="1465800"/>
            <a:ext cx="2808000" cy="31635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Clr>
                <a:srgbClr val="9FC5E8"/>
              </a:buClr>
              <a:buSzPts val="1600"/>
              <a:buChar char="●"/>
            </a:pPr>
            <a:r>
              <a:rPr lang="pt-PT" sz="1600">
                <a:solidFill>
                  <a:srgbClr val="9FC5E8"/>
                </a:solidFill>
              </a:rPr>
              <a:t>A seleção artificial</a:t>
            </a:r>
            <a:endParaRPr sz="1600">
              <a:solidFill>
                <a:srgbClr val="9FC5E8"/>
              </a:solidFill>
            </a:endParaRPr>
          </a:p>
          <a:p>
            <a:pPr marL="457200" lvl="0" indent="-330200" algn="l" rtl="0">
              <a:spcBef>
                <a:spcPts val="0"/>
              </a:spcBef>
              <a:spcAft>
                <a:spcPts val="0"/>
              </a:spcAft>
              <a:buClr>
                <a:srgbClr val="FFFFFF"/>
              </a:buClr>
              <a:buSzPts val="1600"/>
              <a:buChar char="●"/>
            </a:pPr>
            <a:r>
              <a:rPr lang="pt-PT" sz="1600">
                <a:solidFill>
                  <a:srgbClr val="FFFFFF"/>
                </a:solidFill>
              </a:rPr>
              <a:t>A seleção natural</a:t>
            </a:r>
            <a:endParaRPr sz="1600">
              <a:solidFill>
                <a:srgbClr val="FFFFFF"/>
              </a:solidFill>
            </a:endParaRPr>
          </a:p>
          <a:p>
            <a:pPr marL="457200" lvl="0" indent="-330200" algn="l" rtl="0">
              <a:spcBef>
                <a:spcPts val="0"/>
              </a:spcBef>
              <a:spcAft>
                <a:spcPts val="0"/>
              </a:spcAft>
              <a:buClr>
                <a:srgbClr val="9FC5E8"/>
              </a:buClr>
              <a:buSzPts val="1600"/>
              <a:buChar char="●"/>
            </a:pPr>
            <a:r>
              <a:rPr lang="pt-PT" sz="1600">
                <a:solidFill>
                  <a:srgbClr val="9FC5E8"/>
                </a:solidFill>
              </a:rPr>
              <a:t>A suscetibilidade à doença</a:t>
            </a:r>
            <a:endParaRPr sz="1600">
              <a:solidFill>
                <a:srgbClr val="9FC5E8"/>
              </a:solidFill>
            </a:endParaRPr>
          </a:p>
        </p:txBody>
      </p:sp>
      <p:pic>
        <p:nvPicPr>
          <p:cNvPr id="92" name="Google Shape;92;p16"/>
          <p:cNvPicPr preferRelativeResize="0"/>
          <p:nvPr/>
        </p:nvPicPr>
        <p:blipFill>
          <a:blip r:embed="rId3">
            <a:alphaModFix/>
          </a:blip>
          <a:stretch>
            <a:fillRect/>
          </a:stretch>
        </p:blipFill>
        <p:spPr>
          <a:xfrm>
            <a:off x="6346675" y="2670825"/>
            <a:ext cx="2445250" cy="2451375"/>
          </a:xfrm>
          <a:prstGeom prst="rect">
            <a:avLst/>
          </a:prstGeom>
          <a:noFill/>
          <a:ln>
            <a:noFill/>
          </a:ln>
        </p:spPr>
      </p:pic>
      <p:pic>
        <p:nvPicPr>
          <p:cNvPr id="93" name="Google Shape;93;p16"/>
          <p:cNvPicPr preferRelativeResize="0"/>
          <p:nvPr/>
        </p:nvPicPr>
        <p:blipFill>
          <a:blip r:embed="rId4">
            <a:alphaModFix/>
          </a:blip>
          <a:stretch>
            <a:fillRect/>
          </a:stretch>
        </p:blipFill>
        <p:spPr>
          <a:xfrm>
            <a:off x="3793875" y="2764974"/>
            <a:ext cx="2177532" cy="2167875"/>
          </a:xfrm>
          <a:prstGeom prst="rect">
            <a:avLst/>
          </a:prstGeom>
          <a:noFill/>
          <a:ln>
            <a:noFill/>
          </a:ln>
        </p:spPr>
      </p:pic>
      <p:pic>
        <p:nvPicPr>
          <p:cNvPr id="94" name="Google Shape;94;p16"/>
          <p:cNvPicPr preferRelativeResize="0"/>
          <p:nvPr/>
        </p:nvPicPr>
        <p:blipFill>
          <a:blip r:embed="rId5">
            <a:alphaModFix/>
          </a:blip>
          <a:stretch>
            <a:fillRect/>
          </a:stretch>
        </p:blipFill>
        <p:spPr>
          <a:xfrm>
            <a:off x="4911228" y="137000"/>
            <a:ext cx="2949849" cy="236602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47"/>
          <p:cNvSpPr txBox="1">
            <a:spLocks noGrp="1"/>
          </p:cNvSpPr>
          <p:nvPr>
            <p:ph type="body" idx="1"/>
          </p:nvPr>
        </p:nvSpPr>
        <p:spPr>
          <a:xfrm>
            <a:off x="471900" y="1666875"/>
            <a:ext cx="7481400" cy="34005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pt-PT" dirty="0"/>
              <a:t>Geralmente responde-se: «é para voarem»</a:t>
            </a:r>
            <a:endParaRPr dirty="0"/>
          </a:p>
          <a:p>
            <a:pPr marL="914400" lvl="1" indent="-317500" algn="l" rtl="0">
              <a:spcBef>
                <a:spcPts val="0"/>
              </a:spcBef>
              <a:spcAft>
                <a:spcPts val="0"/>
              </a:spcAft>
              <a:buSzPts val="1400"/>
              <a:buChar char="○"/>
            </a:pPr>
            <a:r>
              <a:rPr lang="pt-PT" dirty="0"/>
              <a:t>1º erro: a pergunta é </a:t>
            </a:r>
            <a:r>
              <a:rPr lang="pt-PT" u="sng" dirty="0"/>
              <a:t>porquê</a:t>
            </a:r>
            <a:r>
              <a:rPr lang="pt-PT" dirty="0"/>
              <a:t>, não para quê</a:t>
            </a:r>
            <a:endParaRPr dirty="0"/>
          </a:p>
          <a:p>
            <a:pPr marL="914400" lvl="1" indent="-317500" algn="l" rtl="0">
              <a:spcBef>
                <a:spcPts val="0"/>
              </a:spcBef>
              <a:spcAft>
                <a:spcPts val="0"/>
              </a:spcAft>
              <a:buSzPts val="1400"/>
              <a:buChar char="○"/>
            </a:pPr>
            <a:r>
              <a:rPr lang="pt-PT" dirty="0"/>
              <a:t>2º erro: deixa a impressão que havia uma finalidade no processo (</a:t>
            </a:r>
            <a:r>
              <a:rPr lang="pt-PT" dirty="0" err="1"/>
              <a:t>teleologismo</a:t>
            </a:r>
            <a:r>
              <a:rPr lang="pt-PT" dirty="0"/>
              <a:t>)</a:t>
            </a:r>
            <a:endParaRPr dirty="0"/>
          </a:p>
          <a:p>
            <a:pPr marL="457200" lvl="0" indent="-342900" algn="l" rtl="0">
              <a:spcBef>
                <a:spcPts val="0"/>
              </a:spcBef>
              <a:spcAft>
                <a:spcPts val="0"/>
              </a:spcAft>
              <a:buSzPts val="1800"/>
              <a:buChar char="●"/>
            </a:pPr>
            <a:r>
              <a:rPr lang="pt-PT" dirty="0"/>
              <a:t>Postulados do porquê:</a:t>
            </a:r>
            <a:endParaRPr dirty="0"/>
          </a:p>
          <a:p>
            <a:pPr marL="914400" lvl="1" indent="-317500" algn="l" rtl="0">
              <a:spcBef>
                <a:spcPts val="0"/>
              </a:spcBef>
              <a:spcAft>
                <a:spcPts val="0"/>
              </a:spcAft>
              <a:buSzPts val="1400"/>
              <a:buChar char="○"/>
            </a:pPr>
            <a:r>
              <a:rPr lang="pt-PT" dirty="0"/>
              <a:t>Existiu uma oportunidade de explorar a locomoção aérea</a:t>
            </a:r>
            <a:endParaRPr dirty="0"/>
          </a:p>
          <a:p>
            <a:pPr marL="1371600" lvl="2" indent="-317500" algn="l" rtl="0">
              <a:spcBef>
                <a:spcPts val="0"/>
              </a:spcBef>
              <a:spcAft>
                <a:spcPts val="0"/>
              </a:spcAft>
              <a:buSzPts val="1400"/>
              <a:buChar char="■"/>
            </a:pPr>
            <a:r>
              <a:rPr lang="pt-PT" dirty="0"/>
              <a:t>Tudo aconteceu depois dos dinossauros* “terem deixado o caminho livre”</a:t>
            </a:r>
            <a:br>
              <a:rPr lang="pt-PT" dirty="0"/>
            </a:br>
            <a:r>
              <a:rPr lang="pt-PT" sz="1000" dirty="0"/>
              <a:t>			*excetuando o que chamamos Aves</a:t>
            </a:r>
            <a:endParaRPr sz="1000" dirty="0"/>
          </a:p>
          <a:p>
            <a:pPr marL="914400" lvl="1" indent="-317500" algn="l" rtl="0">
              <a:spcBef>
                <a:spcPts val="0"/>
              </a:spcBef>
              <a:spcAft>
                <a:spcPts val="0"/>
              </a:spcAft>
              <a:buSzPts val="1400"/>
              <a:buChar char="○"/>
            </a:pPr>
            <a:r>
              <a:rPr lang="pt-PT" dirty="0"/>
              <a:t>Os antepassados dos morcegos tinham o potencial estrutural de desenvolverem a locomoção aérea</a:t>
            </a:r>
            <a:endParaRPr dirty="0"/>
          </a:p>
          <a:p>
            <a:pPr marL="1371600" lvl="2" indent="-317500" algn="l" rtl="0">
              <a:spcBef>
                <a:spcPts val="0"/>
              </a:spcBef>
              <a:spcAft>
                <a:spcPts val="0"/>
              </a:spcAft>
              <a:buSzPts val="1400"/>
              <a:buChar char="■"/>
            </a:pPr>
            <a:r>
              <a:rPr lang="pt-PT" dirty="0"/>
              <a:t>Não foi só a extensão excecional dos 2º a 5º dedos: patágios, sonar...</a:t>
            </a:r>
            <a:endParaRPr dirty="0"/>
          </a:p>
          <a:p>
            <a:pPr marL="1371600" lvl="2" indent="-317500" algn="l" rtl="0">
              <a:spcBef>
                <a:spcPts val="0"/>
              </a:spcBef>
              <a:spcAft>
                <a:spcPts val="0"/>
              </a:spcAft>
              <a:buSzPts val="1400"/>
              <a:buChar char="■"/>
            </a:pPr>
            <a:r>
              <a:rPr lang="pt-PT" dirty="0"/>
              <a:t>Exemplos análogos noutros mamíferos e nos pterossauros</a:t>
            </a:r>
            <a:endParaRPr dirty="0"/>
          </a:p>
          <a:p>
            <a:pPr marL="914400" lvl="1" indent="-317500" algn="l" rtl="0">
              <a:spcBef>
                <a:spcPts val="0"/>
              </a:spcBef>
              <a:spcAft>
                <a:spcPts val="0"/>
              </a:spcAft>
              <a:buSzPts val="1400"/>
              <a:buChar char="○"/>
            </a:pPr>
            <a:r>
              <a:rPr lang="pt-PT" dirty="0"/>
              <a:t>Tinha de haver V</a:t>
            </a:r>
            <a:r>
              <a:rPr lang="pt-PT" baseline="-25000" dirty="0"/>
              <a:t>A</a:t>
            </a:r>
            <a:r>
              <a:rPr lang="pt-PT" dirty="0"/>
              <a:t> nos diversos caracteres que evoluíram coordenadamente</a:t>
            </a:r>
            <a:endParaRPr dirty="0"/>
          </a:p>
          <a:p>
            <a:pPr marL="914400" lvl="1" indent="-317500" algn="l" rtl="0">
              <a:spcBef>
                <a:spcPts val="0"/>
              </a:spcBef>
              <a:spcAft>
                <a:spcPts val="0"/>
              </a:spcAft>
              <a:buSzPts val="1400"/>
              <a:buChar char="○"/>
            </a:pPr>
            <a:r>
              <a:rPr lang="pt-PT" dirty="0"/>
              <a:t>A transição para o voo foi gradual</a:t>
            </a:r>
            <a:endParaRPr dirty="0"/>
          </a:p>
        </p:txBody>
      </p:sp>
      <p:sp>
        <p:nvSpPr>
          <p:cNvPr id="433" name="Google Shape;433;p47"/>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Porque é que os morcegos têm asas?</a:t>
            </a:r>
            <a:endParaRPr/>
          </a:p>
        </p:txBody>
      </p:sp>
      <p:pic>
        <p:nvPicPr>
          <p:cNvPr id="434" name="Google Shape;434;p47"/>
          <p:cNvPicPr preferRelativeResize="0"/>
          <p:nvPr/>
        </p:nvPicPr>
        <p:blipFill>
          <a:blip r:embed="rId3">
            <a:alphaModFix/>
          </a:blip>
          <a:stretch>
            <a:fillRect/>
          </a:stretch>
        </p:blipFill>
        <p:spPr>
          <a:xfrm>
            <a:off x="7791450" y="100013"/>
            <a:ext cx="1143000" cy="1704975"/>
          </a:xfrm>
          <a:prstGeom prst="rect">
            <a:avLst/>
          </a:prstGeom>
          <a:noFill/>
          <a:ln>
            <a:noFill/>
          </a:ln>
        </p:spPr>
      </p:pic>
      <p:pic>
        <p:nvPicPr>
          <p:cNvPr id="435" name="Google Shape;435;p47"/>
          <p:cNvPicPr preferRelativeResize="0"/>
          <p:nvPr/>
        </p:nvPicPr>
        <p:blipFill>
          <a:blip r:embed="rId4">
            <a:alphaModFix/>
          </a:blip>
          <a:stretch>
            <a:fillRect/>
          </a:stretch>
        </p:blipFill>
        <p:spPr>
          <a:xfrm>
            <a:off x="7508597" y="3981600"/>
            <a:ext cx="1568725" cy="8847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2">
                                            <p:txEl>
                                              <p:pRg st="0" end="0"/>
                                            </p:txEl>
                                          </p:spTgt>
                                        </p:tgtEl>
                                        <p:attrNameLst>
                                          <p:attrName>style.visibility</p:attrName>
                                        </p:attrNameLst>
                                      </p:cBhvr>
                                      <p:to>
                                        <p:strVal val="visible"/>
                                      </p:to>
                                    </p:set>
                                    <p:animEffect transition="in" filter="fade">
                                      <p:cBhvr>
                                        <p:cTn id="7" dur="500"/>
                                        <p:tgtEl>
                                          <p:spTgt spid="4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2">
                                            <p:txEl>
                                              <p:pRg st="1" end="1"/>
                                            </p:txEl>
                                          </p:spTgt>
                                        </p:tgtEl>
                                        <p:attrNameLst>
                                          <p:attrName>style.visibility</p:attrName>
                                        </p:attrNameLst>
                                      </p:cBhvr>
                                      <p:to>
                                        <p:strVal val="visible"/>
                                      </p:to>
                                    </p:set>
                                    <p:animEffect transition="in" filter="fade">
                                      <p:cBhvr>
                                        <p:cTn id="12" dur="500"/>
                                        <p:tgtEl>
                                          <p:spTgt spid="43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2">
                                            <p:txEl>
                                              <p:pRg st="2" end="2"/>
                                            </p:txEl>
                                          </p:spTgt>
                                        </p:tgtEl>
                                        <p:attrNameLst>
                                          <p:attrName>style.visibility</p:attrName>
                                        </p:attrNameLst>
                                      </p:cBhvr>
                                      <p:to>
                                        <p:strVal val="visible"/>
                                      </p:to>
                                    </p:set>
                                    <p:animEffect transition="in" filter="fade">
                                      <p:cBhvr>
                                        <p:cTn id="17" dur="500"/>
                                        <p:tgtEl>
                                          <p:spTgt spid="43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2">
                                            <p:txEl>
                                              <p:pRg st="3" end="3"/>
                                            </p:txEl>
                                          </p:spTgt>
                                        </p:tgtEl>
                                        <p:attrNameLst>
                                          <p:attrName>style.visibility</p:attrName>
                                        </p:attrNameLst>
                                      </p:cBhvr>
                                      <p:to>
                                        <p:strVal val="visible"/>
                                      </p:to>
                                    </p:set>
                                    <p:animEffect transition="in" filter="fade">
                                      <p:cBhvr>
                                        <p:cTn id="22" dur="500"/>
                                        <p:tgtEl>
                                          <p:spTgt spid="43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32">
                                            <p:txEl>
                                              <p:pRg st="4" end="4"/>
                                            </p:txEl>
                                          </p:spTgt>
                                        </p:tgtEl>
                                        <p:attrNameLst>
                                          <p:attrName>style.visibility</p:attrName>
                                        </p:attrNameLst>
                                      </p:cBhvr>
                                      <p:to>
                                        <p:strVal val="visible"/>
                                      </p:to>
                                    </p:set>
                                    <p:animEffect transition="in" filter="fade">
                                      <p:cBhvr>
                                        <p:cTn id="27" dur="500"/>
                                        <p:tgtEl>
                                          <p:spTgt spid="43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32">
                                            <p:txEl>
                                              <p:pRg st="5" end="5"/>
                                            </p:txEl>
                                          </p:spTgt>
                                        </p:tgtEl>
                                        <p:attrNameLst>
                                          <p:attrName>style.visibility</p:attrName>
                                        </p:attrNameLst>
                                      </p:cBhvr>
                                      <p:to>
                                        <p:strVal val="visible"/>
                                      </p:to>
                                    </p:set>
                                    <p:animEffect transition="in" filter="fade">
                                      <p:cBhvr>
                                        <p:cTn id="32" dur="500"/>
                                        <p:tgtEl>
                                          <p:spTgt spid="43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32">
                                            <p:txEl>
                                              <p:pRg st="6" end="6"/>
                                            </p:txEl>
                                          </p:spTgt>
                                        </p:tgtEl>
                                        <p:attrNameLst>
                                          <p:attrName>style.visibility</p:attrName>
                                        </p:attrNameLst>
                                      </p:cBhvr>
                                      <p:to>
                                        <p:strVal val="visible"/>
                                      </p:to>
                                    </p:set>
                                    <p:animEffect transition="in" filter="fade">
                                      <p:cBhvr>
                                        <p:cTn id="37" dur="500"/>
                                        <p:tgtEl>
                                          <p:spTgt spid="43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32">
                                            <p:txEl>
                                              <p:pRg st="7" end="7"/>
                                            </p:txEl>
                                          </p:spTgt>
                                        </p:tgtEl>
                                        <p:attrNameLst>
                                          <p:attrName>style.visibility</p:attrName>
                                        </p:attrNameLst>
                                      </p:cBhvr>
                                      <p:to>
                                        <p:strVal val="visible"/>
                                      </p:to>
                                    </p:set>
                                    <p:animEffect transition="in" filter="fade">
                                      <p:cBhvr>
                                        <p:cTn id="42" dur="500"/>
                                        <p:tgtEl>
                                          <p:spTgt spid="432">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32">
                                            <p:txEl>
                                              <p:pRg st="8" end="8"/>
                                            </p:txEl>
                                          </p:spTgt>
                                        </p:tgtEl>
                                        <p:attrNameLst>
                                          <p:attrName>style.visibility</p:attrName>
                                        </p:attrNameLst>
                                      </p:cBhvr>
                                      <p:to>
                                        <p:strVal val="visible"/>
                                      </p:to>
                                    </p:set>
                                    <p:animEffect transition="in" filter="fade">
                                      <p:cBhvr>
                                        <p:cTn id="47" dur="500"/>
                                        <p:tgtEl>
                                          <p:spTgt spid="432">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32">
                                            <p:txEl>
                                              <p:pRg st="9" end="9"/>
                                            </p:txEl>
                                          </p:spTgt>
                                        </p:tgtEl>
                                        <p:attrNameLst>
                                          <p:attrName>style.visibility</p:attrName>
                                        </p:attrNameLst>
                                      </p:cBhvr>
                                      <p:to>
                                        <p:strVal val="visible"/>
                                      </p:to>
                                    </p:set>
                                    <p:animEffect transition="in" filter="fade">
                                      <p:cBhvr>
                                        <p:cTn id="52" dur="500"/>
                                        <p:tgtEl>
                                          <p:spTgt spid="432">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32">
                                            <p:txEl>
                                              <p:pRg st="10" end="10"/>
                                            </p:txEl>
                                          </p:spTgt>
                                        </p:tgtEl>
                                        <p:attrNameLst>
                                          <p:attrName>style.visibility</p:attrName>
                                        </p:attrNameLst>
                                      </p:cBhvr>
                                      <p:to>
                                        <p:strVal val="visible"/>
                                      </p:to>
                                    </p:set>
                                    <p:animEffect transition="in" filter="fade">
                                      <p:cBhvr>
                                        <p:cTn id="57" dur="500"/>
                                        <p:tgtEl>
                                          <p:spTgt spid="432">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435"/>
                                        </p:tgtEl>
                                        <p:attrNameLst>
                                          <p:attrName>style.visibility</p:attrName>
                                        </p:attrNameLst>
                                      </p:cBhvr>
                                      <p:to>
                                        <p:strVal val="visible"/>
                                      </p:to>
                                    </p:set>
                                    <p:animEffect transition="in" filter="fade">
                                      <p:cBhvr>
                                        <p:cTn id="62" dur="500"/>
                                        <p:tgtEl>
                                          <p:spTgt spid="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48"/>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Outras forças evolutivas</a:t>
            </a:r>
            <a:endParaRPr/>
          </a:p>
        </p:txBody>
      </p:sp>
      <p:sp>
        <p:nvSpPr>
          <p:cNvPr id="441" name="Google Shape;441;p48"/>
          <p:cNvSpPr txBox="1">
            <a:spLocks noGrp="1"/>
          </p:cNvSpPr>
          <p:nvPr>
            <p:ph type="body" idx="1"/>
          </p:nvPr>
        </p:nvSpPr>
        <p:spPr>
          <a:xfrm>
            <a:off x="471900" y="1695450"/>
            <a:ext cx="8222100" cy="33717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pt-PT"/>
              <a:t>Migração: mantém a coesão entre estratos populacionais/populações, pelo que a divergência gradual que leva a novas espécies requer:</a:t>
            </a:r>
            <a:endParaRPr/>
          </a:p>
          <a:p>
            <a:pPr marL="914400" lvl="1" indent="-317500" algn="l" rtl="0">
              <a:spcBef>
                <a:spcPts val="0"/>
              </a:spcBef>
              <a:spcAft>
                <a:spcPts val="0"/>
              </a:spcAft>
              <a:buSzPts val="1400"/>
              <a:buChar char="○"/>
            </a:pPr>
            <a:r>
              <a:rPr lang="pt-PT"/>
              <a:t>Isolamento geográfico: múltiplos exemplos em arquipélagos</a:t>
            </a:r>
            <a:endParaRPr/>
          </a:p>
          <a:p>
            <a:pPr marL="914400" lvl="1" indent="-317500" algn="l" rtl="0">
              <a:spcBef>
                <a:spcPts val="0"/>
              </a:spcBef>
              <a:spcAft>
                <a:spcPts val="0"/>
              </a:spcAft>
              <a:buSzPts val="1400"/>
              <a:buChar char="○"/>
            </a:pPr>
            <a:r>
              <a:rPr lang="pt-PT"/>
              <a:t>Isolamento ecológico: o “nicho” de cada espécie</a:t>
            </a:r>
            <a:endParaRPr/>
          </a:p>
          <a:p>
            <a:pPr marL="914400" lvl="1" indent="-317500" algn="l" rtl="0">
              <a:spcBef>
                <a:spcPts val="0"/>
              </a:spcBef>
              <a:spcAft>
                <a:spcPts val="0"/>
              </a:spcAft>
              <a:buSzPts val="1400"/>
              <a:buChar char="○"/>
            </a:pPr>
            <a:r>
              <a:rPr lang="pt-PT"/>
              <a:t>Isolamento genético: mutações pontuais, inversões, translocações</a:t>
            </a:r>
            <a:endParaRPr/>
          </a:p>
          <a:p>
            <a:pPr marL="457200" lvl="0" indent="-342900" algn="l" rtl="0">
              <a:spcBef>
                <a:spcPts val="0"/>
              </a:spcBef>
              <a:spcAft>
                <a:spcPts val="0"/>
              </a:spcAft>
              <a:buSzPts val="1800"/>
              <a:buChar char="●"/>
            </a:pPr>
            <a:r>
              <a:rPr lang="pt-PT"/>
              <a:t>Deriva genética: acelera a divergência não adaptativa</a:t>
            </a:r>
            <a:endParaRPr/>
          </a:p>
          <a:p>
            <a:pPr marL="457200" lvl="0" indent="-342900" algn="l" rtl="0">
              <a:spcBef>
                <a:spcPts val="0"/>
              </a:spcBef>
              <a:spcAft>
                <a:spcPts val="0"/>
              </a:spcAft>
              <a:buSzPts val="1800"/>
              <a:buChar char="●"/>
            </a:pPr>
            <a:r>
              <a:rPr lang="pt-PT"/>
              <a:t>O mistério dos polimorfismos genéticos</a:t>
            </a:r>
            <a:endParaRPr/>
          </a:p>
          <a:p>
            <a:pPr marL="914400" lvl="1" indent="-317500" algn="l" rtl="0">
              <a:spcBef>
                <a:spcPts val="0"/>
              </a:spcBef>
              <a:spcAft>
                <a:spcPts val="0"/>
              </a:spcAft>
              <a:buSzPts val="1400"/>
              <a:buChar char="○"/>
            </a:pPr>
            <a:r>
              <a:rPr lang="pt-PT"/>
              <a:t>A deriva genética acaba, mais tarde ou mais cedo, por fazer desaparecer qualquer gene...</a:t>
            </a:r>
            <a:endParaRPr/>
          </a:p>
          <a:p>
            <a:pPr marL="914400" lvl="1" indent="-317500" algn="l" rtl="0">
              <a:spcBef>
                <a:spcPts val="0"/>
              </a:spcBef>
              <a:spcAft>
                <a:spcPts val="0"/>
              </a:spcAft>
              <a:buSzPts val="1400"/>
              <a:buChar char="○"/>
            </a:pPr>
            <a:r>
              <a:rPr lang="pt-PT"/>
              <a:t>… exceto se houver equilíbrios, seletivos ou não, que impedem a fixação</a:t>
            </a:r>
            <a:endParaRPr/>
          </a:p>
          <a:p>
            <a:pPr marL="1371600" lvl="2" indent="-317500" algn="l" rtl="0">
              <a:spcBef>
                <a:spcPts val="0"/>
              </a:spcBef>
              <a:spcAft>
                <a:spcPts val="0"/>
              </a:spcAft>
              <a:buSzPts val="1400"/>
              <a:buChar char="■"/>
            </a:pPr>
            <a:r>
              <a:rPr lang="pt-PT"/>
              <a:t>Equilíbrios migração-deriva e mutação-deriva (não seletivos)</a:t>
            </a:r>
            <a:endParaRPr/>
          </a:p>
          <a:p>
            <a:pPr marL="1371600" lvl="2" indent="-317500" algn="l" rtl="0">
              <a:spcBef>
                <a:spcPts val="0"/>
              </a:spcBef>
              <a:spcAft>
                <a:spcPts val="0"/>
              </a:spcAft>
              <a:buSzPts val="1400"/>
              <a:buChar char="■"/>
            </a:pPr>
            <a:r>
              <a:rPr lang="pt-PT"/>
              <a:t>Explicação clássica do neodarwinismo: mecanismos de heterose</a:t>
            </a:r>
            <a:endParaRPr/>
          </a:p>
          <a:p>
            <a:pPr marL="1371600" lvl="2" indent="-317500" algn="l" rtl="0">
              <a:spcBef>
                <a:spcPts val="0"/>
              </a:spcBef>
              <a:spcAft>
                <a:spcPts val="0"/>
              </a:spcAft>
              <a:buSzPts val="1400"/>
              <a:buChar char="■"/>
            </a:pPr>
            <a:r>
              <a:rPr lang="pt-PT"/>
              <a:t>Oscilação dos ótimos adaptativos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1">
                                            <p:txEl>
                                              <p:pRg st="0" end="0"/>
                                            </p:txEl>
                                          </p:spTgt>
                                        </p:tgtEl>
                                        <p:attrNameLst>
                                          <p:attrName>style.visibility</p:attrName>
                                        </p:attrNameLst>
                                      </p:cBhvr>
                                      <p:to>
                                        <p:strVal val="visible"/>
                                      </p:to>
                                    </p:set>
                                    <p:animEffect transition="in" filter="fade">
                                      <p:cBhvr>
                                        <p:cTn id="7" dur="500"/>
                                        <p:tgtEl>
                                          <p:spTgt spid="4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1">
                                            <p:txEl>
                                              <p:pRg st="1" end="1"/>
                                            </p:txEl>
                                          </p:spTgt>
                                        </p:tgtEl>
                                        <p:attrNameLst>
                                          <p:attrName>style.visibility</p:attrName>
                                        </p:attrNameLst>
                                      </p:cBhvr>
                                      <p:to>
                                        <p:strVal val="visible"/>
                                      </p:to>
                                    </p:set>
                                    <p:animEffect transition="in" filter="fade">
                                      <p:cBhvr>
                                        <p:cTn id="12" dur="500"/>
                                        <p:tgtEl>
                                          <p:spTgt spid="44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1">
                                            <p:txEl>
                                              <p:pRg st="2" end="2"/>
                                            </p:txEl>
                                          </p:spTgt>
                                        </p:tgtEl>
                                        <p:attrNameLst>
                                          <p:attrName>style.visibility</p:attrName>
                                        </p:attrNameLst>
                                      </p:cBhvr>
                                      <p:to>
                                        <p:strVal val="visible"/>
                                      </p:to>
                                    </p:set>
                                    <p:animEffect transition="in" filter="fade">
                                      <p:cBhvr>
                                        <p:cTn id="17" dur="500"/>
                                        <p:tgtEl>
                                          <p:spTgt spid="44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41">
                                            <p:txEl>
                                              <p:pRg st="3" end="3"/>
                                            </p:txEl>
                                          </p:spTgt>
                                        </p:tgtEl>
                                        <p:attrNameLst>
                                          <p:attrName>style.visibility</p:attrName>
                                        </p:attrNameLst>
                                      </p:cBhvr>
                                      <p:to>
                                        <p:strVal val="visible"/>
                                      </p:to>
                                    </p:set>
                                    <p:animEffect transition="in" filter="fade">
                                      <p:cBhvr>
                                        <p:cTn id="22" dur="500"/>
                                        <p:tgtEl>
                                          <p:spTgt spid="44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41">
                                            <p:txEl>
                                              <p:pRg st="4" end="4"/>
                                            </p:txEl>
                                          </p:spTgt>
                                        </p:tgtEl>
                                        <p:attrNameLst>
                                          <p:attrName>style.visibility</p:attrName>
                                        </p:attrNameLst>
                                      </p:cBhvr>
                                      <p:to>
                                        <p:strVal val="visible"/>
                                      </p:to>
                                    </p:set>
                                    <p:animEffect transition="in" filter="fade">
                                      <p:cBhvr>
                                        <p:cTn id="27" dur="500"/>
                                        <p:tgtEl>
                                          <p:spTgt spid="44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41">
                                            <p:txEl>
                                              <p:pRg st="5" end="5"/>
                                            </p:txEl>
                                          </p:spTgt>
                                        </p:tgtEl>
                                        <p:attrNameLst>
                                          <p:attrName>style.visibility</p:attrName>
                                        </p:attrNameLst>
                                      </p:cBhvr>
                                      <p:to>
                                        <p:strVal val="visible"/>
                                      </p:to>
                                    </p:set>
                                    <p:animEffect transition="in" filter="fade">
                                      <p:cBhvr>
                                        <p:cTn id="32" dur="500"/>
                                        <p:tgtEl>
                                          <p:spTgt spid="44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41">
                                            <p:txEl>
                                              <p:pRg st="6" end="6"/>
                                            </p:txEl>
                                          </p:spTgt>
                                        </p:tgtEl>
                                        <p:attrNameLst>
                                          <p:attrName>style.visibility</p:attrName>
                                        </p:attrNameLst>
                                      </p:cBhvr>
                                      <p:to>
                                        <p:strVal val="visible"/>
                                      </p:to>
                                    </p:set>
                                    <p:animEffect transition="in" filter="fade">
                                      <p:cBhvr>
                                        <p:cTn id="37" dur="500"/>
                                        <p:tgtEl>
                                          <p:spTgt spid="44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41">
                                            <p:txEl>
                                              <p:pRg st="7" end="7"/>
                                            </p:txEl>
                                          </p:spTgt>
                                        </p:tgtEl>
                                        <p:attrNameLst>
                                          <p:attrName>style.visibility</p:attrName>
                                        </p:attrNameLst>
                                      </p:cBhvr>
                                      <p:to>
                                        <p:strVal val="visible"/>
                                      </p:to>
                                    </p:set>
                                    <p:animEffect transition="in" filter="fade">
                                      <p:cBhvr>
                                        <p:cTn id="42" dur="500"/>
                                        <p:tgtEl>
                                          <p:spTgt spid="44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41">
                                            <p:txEl>
                                              <p:pRg st="8" end="8"/>
                                            </p:txEl>
                                          </p:spTgt>
                                        </p:tgtEl>
                                        <p:attrNameLst>
                                          <p:attrName>style.visibility</p:attrName>
                                        </p:attrNameLst>
                                      </p:cBhvr>
                                      <p:to>
                                        <p:strVal val="visible"/>
                                      </p:to>
                                    </p:set>
                                    <p:animEffect transition="in" filter="fade">
                                      <p:cBhvr>
                                        <p:cTn id="47" dur="500"/>
                                        <p:tgtEl>
                                          <p:spTgt spid="44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41">
                                            <p:txEl>
                                              <p:pRg st="9" end="9"/>
                                            </p:txEl>
                                          </p:spTgt>
                                        </p:tgtEl>
                                        <p:attrNameLst>
                                          <p:attrName>style.visibility</p:attrName>
                                        </p:attrNameLst>
                                      </p:cBhvr>
                                      <p:to>
                                        <p:strVal val="visible"/>
                                      </p:to>
                                    </p:set>
                                    <p:animEffect transition="in" filter="fade">
                                      <p:cBhvr>
                                        <p:cTn id="52" dur="500"/>
                                        <p:tgtEl>
                                          <p:spTgt spid="441">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41">
                                            <p:txEl>
                                              <p:pRg st="10" end="10"/>
                                            </p:txEl>
                                          </p:spTgt>
                                        </p:tgtEl>
                                        <p:attrNameLst>
                                          <p:attrName>style.visibility</p:attrName>
                                        </p:attrNameLst>
                                      </p:cBhvr>
                                      <p:to>
                                        <p:strVal val="visible"/>
                                      </p:to>
                                    </p:set>
                                    <p:animEffect transition="in" filter="fade">
                                      <p:cBhvr>
                                        <p:cTn id="57" dur="500"/>
                                        <p:tgtEl>
                                          <p:spTgt spid="44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49"/>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«Survival of the fittest»</a:t>
            </a:r>
            <a:endParaRPr/>
          </a:p>
        </p:txBody>
      </p:sp>
      <p:sp>
        <p:nvSpPr>
          <p:cNvPr id="447" name="Google Shape;447;p49"/>
          <p:cNvSpPr txBox="1">
            <a:spLocks noGrp="1"/>
          </p:cNvSpPr>
          <p:nvPr>
            <p:ph type="body" idx="1"/>
          </p:nvPr>
        </p:nvSpPr>
        <p:spPr>
          <a:xfrm>
            <a:off x="471900" y="1714500"/>
            <a:ext cx="8222100" cy="29148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pt-PT"/>
              <a:t>A frase não é de Darwin, e começou por ser muito embaraçosa para ele. Porém, a partir de certa altura ele adota-a na </a:t>
            </a:r>
            <a:r>
              <a:rPr lang="pt-PT" i="1"/>
              <a:t>Origem das Espécies</a:t>
            </a:r>
            <a:r>
              <a:rPr lang="pt-PT"/>
              <a:t>, acrescentando sempre «or Natural Selection». Mas porquê o embaraço?</a:t>
            </a:r>
            <a:endParaRPr/>
          </a:p>
          <a:p>
            <a:pPr marL="457200" lvl="0" indent="-342900" algn="l" rtl="0">
              <a:spcBef>
                <a:spcPts val="0"/>
              </a:spcBef>
              <a:spcAft>
                <a:spcPts val="0"/>
              </a:spcAft>
              <a:buSzPts val="1800"/>
              <a:buChar char="●"/>
            </a:pPr>
            <a:r>
              <a:rPr lang="pt-PT"/>
              <a:t>Porque ser individualmente o melhor adaptado (</a:t>
            </a:r>
            <a:r>
              <a:rPr lang="pt-PT" i="1"/>
              <a:t>fittest</a:t>
            </a:r>
            <a:r>
              <a:rPr lang="pt-PT"/>
              <a:t>) não implica ser quem sobrevive. E a ênfase de Darwin não era em nada disto.</a:t>
            </a:r>
            <a:endParaRPr/>
          </a:p>
          <a:p>
            <a:pPr marL="457200" lvl="0" indent="-342900" algn="l" rtl="0">
              <a:spcBef>
                <a:spcPts val="0"/>
              </a:spcBef>
              <a:spcAft>
                <a:spcPts val="0"/>
              </a:spcAft>
              <a:buSzPts val="1800"/>
              <a:buChar char="●"/>
            </a:pPr>
            <a:r>
              <a:rPr lang="pt-PT"/>
              <a:t>A seleção natural produz os seus efeitos pela </a:t>
            </a:r>
            <a:r>
              <a:rPr lang="pt-PT" u="sng"/>
              <a:t>reprodução diferencial</a:t>
            </a:r>
            <a:r>
              <a:rPr lang="pt-PT"/>
              <a:t>, simbolizada através dos coeficientes de seleção introduzidos em 1924 por JBS Haldane. A unidade de evolução é a população, não o indivíduo, e os efeitos da seleção são </a:t>
            </a:r>
            <a:r>
              <a:rPr lang="pt-PT" u="sng"/>
              <a:t>probabilísticos</a:t>
            </a:r>
            <a:r>
              <a:rPr lang="pt-PT"/>
              <a: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7">
                                            <p:txEl>
                                              <p:pRg st="0" end="0"/>
                                            </p:txEl>
                                          </p:spTgt>
                                        </p:tgtEl>
                                        <p:attrNameLst>
                                          <p:attrName>style.visibility</p:attrName>
                                        </p:attrNameLst>
                                      </p:cBhvr>
                                      <p:to>
                                        <p:strVal val="visible"/>
                                      </p:to>
                                    </p:set>
                                    <p:animEffect transition="in" filter="fade">
                                      <p:cBhvr>
                                        <p:cTn id="7" dur="500"/>
                                        <p:tgtEl>
                                          <p:spTgt spid="4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7">
                                            <p:txEl>
                                              <p:pRg st="1" end="1"/>
                                            </p:txEl>
                                          </p:spTgt>
                                        </p:tgtEl>
                                        <p:attrNameLst>
                                          <p:attrName>style.visibility</p:attrName>
                                        </p:attrNameLst>
                                      </p:cBhvr>
                                      <p:to>
                                        <p:strVal val="visible"/>
                                      </p:to>
                                    </p:set>
                                    <p:animEffect transition="in" filter="fade">
                                      <p:cBhvr>
                                        <p:cTn id="12" dur="500"/>
                                        <p:tgtEl>
                                          <p:spTgt spid="4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7">
                                            <p:txEl>
                                              <p:pRg st="2" end="2"/>
                                            </p:txEl>
                                          </p:spTgt>
                                        </p:tgtEl>
                                        <p:attrNameLst>
                                          <p:attrName>style.visibility</p:attrName>
                                        </p:attrNameLst>
                                      </p:cBhvr>
                                      <p:to>
                                        <p:strVal val="visible"/>
                                      </p:to>
                                    </p:set>
                                    <p:animEffect transition="in" filter="fade">
                                      <p:cBhvr>
                                        <p:cTn id="17" dur="500"/>
                                        <p:tgtEl>
                                          <p:spTgt spid="4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4" name="Título 3">
            <a:extLst>
              <a:ext uri="{FF2B5EF4-FFF2-40B4-BE49-F238E27FC236}">
                <a16:creationId xmlns:a16="http://schemas.microsoft.com/office/drawing/2014/main" id="{EDF1C6B7-019B-40A7-B754-7F96335C9A90}"/>
              </a:ext>
            </a:extLst>
          </p:cNvPr>
          <p:cNvSpPr>
            <a:spLocks noGrp="1"/>
          </p:cNvSpPr>
          <p:nvPr>
            <p:ph type="title"/>
          </p:nvPr>
        </p:nvSpPr>
        <p:spPr/>
        <p:txBody>
          <a:bodyPr/>
          <a:lstStyle/>
          <a:p>
            <a:r>
              <a:rPr lang="pt-PT" dirty="0"/>
              <a:t>Polimorfismos genéticos</a:t>
            </a:r>
          </a:p>
        </p:txBody>
      </p:sp>
      <p:pic>
        <p:nvPicPr>
          <p:cNvPr id="3" name="Imagem 2">
            <a:extLst>
              <a:ext uri="{FF2B5EF4-FFF2-40B4-BE49-F238E27FC236}">
                <a16:creationId xmlns:a16="http://schemas.microsoft.com/office/drawing/2014/main" id="{94BDDFF4-A66A-4640-B410-17BEC86E9C2C}"/>
              </a:ext>
            </a:extLst>
          </p:cNvPr>
          <p:cNvPicPr>
            <a:picLocks noChangeAspect="1"/>
          </p:cNvPicPr>
          <p:nvPr/>
        </p:nvPicPr>
        <p:blipFill>
          <a:blip r:embed="rId3"/>
          <a:stretch>
            <a:fillRect/>
          </a:stretch>
        </p:blipFill>
        <p:spPr>
          <a:xfrm>
            <a:off x="2869553" y="1700954"/>
            <a:ext cx="3404893" cy="3442546"/>
          </a:xfrm>
          <a:prstGeom prst="rect">
            <a:avLst/>
          </a:prstGeom>
        </p:spPr>
      </p:pic>
      <p:sp>
        <p:nvSpPr>
          <p:cNvPr id="6" name="CaixaDeTexto 5">
            <a:extLst>
              <a:ext uri="{FF2B5EF4-FFF2-40B4-BE49-F238E27FC236}">
                <a16:creationId xmlns:a16="http://schemas.microsoft.com/office/drawing/2014/main" id="{A822EE6E-ABAD-43D0-B729-1181CAC02528}"/>
              </a:ext>
            </a:extLst>
          </p:cNvPr>
          <p:cNvSpPr txBox="1"/>
          <p:nvPr/>
        </p:nvSpPr>
        <p:spPr>
          <a:xfrm>
            <a:off x="613064" y="1700954"/>
            <a:ext cx="2256489" cy="400110"/>
          </a:xfrm>
          <a:prstGeom prst="rect">
            <a:avLst/>
          </a:prstGeom>
          <a:noFill/>
        </p:spPr>
        <p:txBody>
          <a:bodyPr wrap="square" rtlCol="0">
            <a:spAutoFit/>
          </a:bodyPr>
          <a:lstStyle/>
          <a:p>
            <a:pPr algn="r"/>
            <a:r>
              <a:rPr lang="pt-PT" sz="1000" dirty="0"/>
              <a:t>OR representa aqui o efeito de cada variante num </a:t>
            </a:r>
            <a:r>
              <a:rPr lang="pt-PT" sz="1000" i="1" dirty="0"/>
              <a:t>locus</a:t>
            </a:r>
            <a:r>
              <a:rPr lang="pt-PT" sz="1000" dirty="0"/>
              <a:t> sobre o fenótipo</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50"/>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pt-PT"/>
              <a:t>Filogenias</a:t>
            </a:r>
            <a:endParaRPr/>
          </a:p>
        </p:txBody>
      </p:sp>
      <p:sp>
        <p:nvSpPr>
          <p:cNvPr id="453" name="Google Shape;453;p50"/>
          <p:cNvSpPr txBox="1">
            <a:spLocks noGrp="1"/>
          </p:cNvSpPr>
          <p:nvPr>
            <p:ph type="subTitle" idx="1"/>
          </p:nvPr>
        </p:nvSpPr>
        <p:spPr>
          <a:xfrm>
            <a:off x="265500" y="2779467"/>
            <a:ext cx="4045200" cy="123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pt-PT"/>
              <a:t>Reconstruindo a evolução a todos os níveis</a:t>
            </a:r>
            <a:endParaRPr/>
          </a:p>
        </p:txBody>
      </p:sp>
      <p:pic>
        <p:nvPicPr>
          <p:cNvPr id="454" name="Google Shape;454;p50"/>
          <p:cNvPicPr preferRelativeResize="0"/>
          <p:nvPr/>
        </p:nvPicPr>
        <p:blipFill rotWithShape="1">
          <a:blip r:embed="rId3">
            <a:alphaModFix/>
          </a:blip>
          <a:srcRect l="37501" t="13802" r="9583" b="2396"/>
          <a:stretch/>
        </p:blipFill>
        <p:spPr>
          <a:xfrm>
            <a:off x="4687124" y="1156975"/>
            <a:ext cx="4341765" cy="3581100"/>
          </a:xfrm>
          <a:prstGeom prst="rect">
            <a:avLst/>
          </a:prstGeom>
          <a:noFill/>
          <a:ln>
            <a:noFill/>
          </a:ln>
        </p:spPr>
      </p:pic>
      <p:sp>
        <p:nvSpPr>
          <p:cNvPr id="455" name="Google Shape;455;p50">
            <a:hlinkClick r:id="rId4"/>
          </p:cNvPr>
          <p:cNvSpPr txBox="1"/>
          <p:nvPr/>
        </p:nvSpPr>
        <p:spPr>
          <a:xfrm>
            <a:off x="8011875" y="4749775"/>
            <a:ext cx="912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1200">
                <a:solidFill>
                  <a:schemeClr val="accent4"/>
                </a:solidFill>
                <a:latin typeface="Roboto"/>
                <a:ea typeface="Roboto"/>
                <a:cs typeface="Roboto"/>
                <a:sym typeface="Roboto"/>
              </a:rPr>
              <a:t>OneZoom</a:t>
            </a:r>
            <a:endParaRPr sz="1200">
              <a:solidFill>
                <a:schemeClr val="accent4"/>
              </a:solidFill>
              <a:latin typeface="Roboto"/>
              <a:ea typeface="Roboto"/>
              <a:cs typeface="Roboto"/>
              <a:sym typeface="Roboto"/>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pic>
        <p:nvPicPr>
          <p:cNvPr id="460" name="Google Shape;460;p51"/>
          <p:cNvPicPr preferRelativeResize="0"/>
          <p:nvPr/>
        </p:nvPicPr>
        <p:blipFill>
          <a:blip r:embed="rId3">
            <a:alphaModFix/>
          </a:blip>
          <a:stretch>
            <a:fillRect/>
          </a:stretch>
        </p:blipFill>
        <p:spPr>
          <a:xfrm>
            <a:off x="1137750" y="142875"/>
            <a:ext cx="3261400" cy="2943225"/>
          </a:xfrm>
          <a:prstGeom prst="rect">
            <a:avLst/>
          </a:prstGeom>
          <a:noFill/>
          <a:ln>
            <a:noFill/>
          </a:ln>
        </p:spPr>
      </p:pic>
      <p:pic>
        <p:nvPicPr>
          <p:cNvPr id="461" name="Google Shape;461;p51"/>
          <p:cNvPicPr preferRelativeResize="0"/>
          <p:nvPr/>
        </p:nvPicPr>
        <p:blipFill>
          <a:blip r:embed="rId4">
            <a:alphaModFix/>
          </a:blip>
          <a:stretch>
            <a:fillRect/>
          </a:stretch>
        </p:blipFill>
        <p:spPr>
          <a:xfrm>
            <a:off x="4551550" y="142875"/>
            <a:ext cx="3454712" cy="2943226"/>
          </a:xfrm>
          <a:prstGeom prst="rect">
            <a:avLst/>
          </a:prstGeom>
          <a:noFill/>
          <a:ln>
            <a:noFill/>
          </a:ln>
        </p:spPr>
      </p:pic>
      <p:grpSp>
        <p:nvGrpSpPr>
          <p:cNvPr id="462" name="Google Shape;462;p51"/>
          <p:cNvGrpSpPr/>
          <p:nvPr/>
        </p:nvGrpSpPr>
        <p:grpSpPr>
          <a:xfrm>
            <a:off x="1114425" y="142875"/>
            <a:ext cx="6652775" cy="2514600"/>
            <a:chOff x="1114425" y="142875"/>
            <a:chExt cx="6652775" cy="2514600"/>
          </a:xfrm>
        </p:grpSpPr>
        <p:sp>
          <p:nvSpPr>
            <p:cNvPr id="463" name="Google Shape;463;p51"/>
            <p:cNvSpPr/>
            <p:nvPr/>
          </p:nvSpPr>
          <p:spPr>
            <a:xfrm>
              <a:off x="1114425" y="180975"/>
              <a:ext cx="1076400" cy="1428900"/>
            </a:xfrm>
            <a:prstGeom prst="rect">
              <a:avLst/>
            </a:prstGeom>
            <a:noFill/>
            <a:ln w="2857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51"/>
            <p:cNvSpPr/>
            <p:nvPr/>
          </p:nvSpPr>
          <p:spPr>
            <a:xfrm>
              <a:off x="4551550" y="142875"/>
              <a:ext cx="1173000" cy="1628700"/>
            </a:xfrm>
            <a:prstGeom prst="rect">
              <a:avLst/>
            </a:prstGeom>
            <a:noFill/>
            <a:ln w="2857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51"/>
            <p:cNvSpPr/>
            <p:nvPr/>
          </p:nvSpPr>
          <p:spPr>
            <a:xfrm>
              <a:off x="1781175" y="1657350"/>
              <a:ext cx="658500" cy="400200"/>
            </a:xfrm>
            <a:prstGeom prst="rect">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51"/>
            <p:cNvSpPr/>
            <p:nvPr/>
          </p:nvSpPr>
          <p:spPr>
            <a:xfrm>
              <a:off x="5756025" y="142875"/>
              <a:ext cx="806700" cy="1628700"/>
            </a:xfrm>
            <a:prstGeom prst="rect">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51"/>
            <p:cNvSpPr/>
            <p:nvPr/>
          </p:nvSpPr>
          <p:spPr>
            <a:xfrm>
              <a:off x="2762250" y="142875"/>
              <a:ext cx="1636800" cy="2514600"/>
            </a:xfrm>
            <a:prstGeom prst="rect">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51"/>
            <p:cNvSpPr/>
            <p:nvPr/>
          </p:nvSpPr>
          <p:spPr>
            <a:xfrm>
              <a:off x="6594200" y="142875"/>
              <a:ext cx="1173000" cy="1628700"/>
            </a:xfrm>
            <a:prstGeom prst="rect">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9" name="Google Shape;469;p51"/>
          <p:cNvSpPr txBox="1"/>
          <p:nvPr/>
        </p:nvSpPr>
        <p:spPr>
          <a:xfrm>
            <a:off x="1137750" y="3086100"/>
            <a:ext cx="14094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1100">
                <a:latin typeface="Roboto"/>
                <a:ea typeface="Roboto"/>
                <a:cs typeface="Roboto"/>
                <a:sym typeface="Roboto"/>
              </a:rPr>
              <a:t>finais do século XIX</a:t>
            </a:r>
            <a:endParaRPr sz="1100">
              <a:latin typeface="Roboto"/>
              <a:ea typeface="Roboto"/>
              <a:cs typeface="Roboto"/>
              <a:sym typeface="Roboto"/>
            </a:endParaRPr>
          </a:p>
        </p:txBody>
      </p:sp>
      <p:sp>
        <p:nvSpPr>
          <p:cNvPr id="470" name="Google Shape;470;p51"/>
          <p:cNvSpPr txBox="1"/>
          <p:nvPr/>
        </p:nvSpPr>
        <p:spPr>
          <a:xfrm>
            <a:off x="6600975" y="3086100"/>
            <a:ext cx="1409400" cy="3540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pt-PT" sz="1100">
                <a:latin typeface="Roboto"/>
                <a:ea typeface="Roboto"/>
                <a:cs typeface="Roboto"/>
                <a:sym typeface="Roboto"/>
              </a:rPr>
              <a:t>Whittaker, 1969</a:t>
            </a:r>
            <a:endParaRPr sz="1100">
              <a:latin typeface="Roboto"/>
              <a:ea typeface="Roboto"/>
              <a:cs typeface="Roboto"/>
              <a:sym typeface="Roboto"/>
            </a:endParaRPr>
          </a:p>
        </p:txBody>
      </p:sp>
      <p:grpSp>
        <p:nvGrpSpPr>
          <p:cNvPr id="471" name="Google Shape;471;p51"/>
          <p:cNvGrpSpPr/>
          <p:nvPr/>
        </p:nvGrpSpPr>
        <p:grpSpPr>
          <a:xfrm>
            <a:off x="2543012" y="3181350"/>
            <a:ext cx="5086663" cy="1866900"/>
            <a:chOff x="2543012" y="3181350"/>
            <a:chExt cx="5086663" cy="1866900"/>
          </a:xfrm>
        </p:grpSpPr>
        <p:pic>
          <p:nvPicPr>
            <p:cNvPr id="472" name="Google Shape;472;p51"/>
            <p:cNvPicPr preferRelativeResize="0"/>
            <p:nvPr/>
          </p:nvPicPr>
          <p:blipFill>
            <a:blip r:embed="rId5">
              <a:alphaModFix/>
            </a:blip>
            <a:stretch>
              <a:fillRect/>
            </a:stretch>
          </p:blipFill>
          <p:spPr>
            <a:xfrm>
              <a:off x="2543012" y="3181350"/>
              <a:ext cx="4057976" cy="1866900"/>
            </a:xfrm>
            <a:prstGeom prst="rect">
              <a:avLst/>
            </a:prstGeom>
            <a:noFill/>
            <a:ln>
              <a:noFill/>
            </a:ln>
          </p:spPr>
        </p:pic>
        <p:sp>
          <p:nvSpPr>
            <p:cNvPr id="473" name="Google Shape;473;p51"/>
            <p:cNvSpPr/>
            <p:nvPr/>
          </p:nvSpPr>
          <p:spPr>
            <a:xfrm>
              <a:off x="5756025" y="3465200"/>
              <a:ext cx="168300" cy="167400"/>
            </a:xfrm>
            <a:prstGeom prst="rect">
              <a:avLst/>
            </a:prstGeom>
            <a:noFill/>
            <a:ln w="2857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51"/>
            <p:cNvSpPr/>
            <p:nvPr/>
          </p:nvSpPr>
          <p:spPr>
            <a:xfrm>
              <a:off x="5841150" y="3655700"/>
              <a:ext cx="168300" cy="167400"/>
            </a:xfrm>
            <a:prstGeom prst="rect">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51"/>
            <p:cNvSpPr/>
            <p:nvPr/>
          </p:nvSpPr>
          <p:spPr>
            <a:xfrm>
              <a:off x="5316075" y="3382475"/>
              <a:ext cx="168300" cy="167400"/>
            </a:xfrm>
            <a:prstGeom prst="rect">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51"/>
            <p:cNvSpPr txBox="1"/>
            <p:nvPr/>
          </p:nvSpPr>
          <p:spPr>
            <a:xfrm>
              <a:off x="6600975" y="3937800"/>
              <a:ext cx="10287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sz="1100">
                  <a:latin typeface="Roboto"/>
                  <a:ea typeface="Roboto"/>
                  <a:cs typeface="Roboto"/>
                  <a:sym typeface="Roboto"/>
                </a:rPr>
                <a:t>Woese, 1990</a:t>
              </a:r>
              <a:endParaRPr sz="1100">
                <a:latin typeface="Roboto"/>
                <a:ea typeface="Roboto"/>
                <a:cs typeface="Roboto"/>
                <a:sym typeface="Roboto"/>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2"/>
                                        </p:tgtEl>
                                        <p:attrNameLst>
                                          <p:attrName>style.visibility</p:attrName>
                                        </p:attrNameLst>
                                      </p:cBhvr>
                                      <p:to>
                                        <p:strVal val="visible"/>
                                      </p:to>
                                    </p:set>
                                    <p:animEffect transition="in" filter="fade">
                                      <p:cBhvr>
                                        <p:cTn id="7" dur="500"/>
                                        <p:tgtEl>
                                          <p:spTgt spid="4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1"/>
                                        </p:tgtEl>
                                        <p:attrNameLst>
                                          <p:attrName>style.visibility</p:attrName>
                                        </p:attrNameLst>
                                      </p:cBhvr>
                                      <p:to>
                                        <p:strVal val="visible"/>
                                      </p:to>
                                    </p:set>
                                    <p:animEffect transition="in" filter="fade">
                                      <p:cBhvr>
                                        <p:cTn id="12" dur="500"/>
                                        <p:tgtEl>
                                          <p:spTgt spid="4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pic>
        <p:nvPicPr>
          <p:cNvPr id="481" name="Google Shape;481;p52"/>
          <p:cNvPicPr preferRelativeResize="0"/>
          <p:nvPr/>
        </p:nvPicPr>
        <p:blipFill>
          <a:blip r:embed="rId3">
            <a:alphaModFix/>
          </a:blip>
          <a:stretch>
            <a:fillRect/>
          </a:stretch>
        </p:blipFill>
        <p:spPr>
          <a:xfrm>
            <a:off x="200025" y="554838"/>
            <a:ext cx="5212360" cy="4033824"/>
          </a:xfrm>
          <a:prstGeom prst="rect">
            <a:avLst/>
          </a:prstGeom>
          <a:noFill/>
          <a:ln>
            <a:noFill/>
          </a:ln>
        </p:spPr>
      </p:pic>
      <p:pic>
        <p:nvPicPr>
          <p:cNvPr id="482" name="Google Shape;482;p52"/>
          <p:cNvPicPr preferRelativeResize="0"/>
          <p:nvPr/>
        </p:nvPicPr>
        <p:blipFill>
          <a:blip r:embed="rId4">
            <a:alphaModFix/>
          </a:blip>
          <a:stretch>
            <a:fillRect/>
          </a:stretch>
        </p:blipFill>
        <p:spPr>
          <a:xfrm>
            <a:off x="5498552" y="473879"/>
            <a:ext cx="3500248" cy="4195750"/>
          </a:xfrm>
          <a:prstGeom prst="rect">
            <a:avLst/>
          </a:prstGeom>
          <a:noFill/>
          <a:ln>
            <a:noFill/>
          </a:ln>
        </p:spPr>
      </p:pic>
      <p:grpSp>
        <p:nvGrpSpPr>
          <p:cNvPr id="483" name="Google Shape;483;p52"/>
          <p:cNvGrpSpPr/>
          <p:nvPr/>
        </p:nvGrpSpPr>
        <p:grpSpPr>
          <a:xfrm>
            <a:off x="1489550" y="2763550"/>
            <a:ext cx="3104575" cy="944300"/>
            <a:chOff x="1489550" y="2763550"/>
            <a:chExt cx="3104575" cy="944300"/>
          </a:xfrm>
        </p:grpSpPr>
        <p:sp>
          <p:nvSpPr>
            <p:cNvPr id="484" name="Google Shape;484;p52"/>
            <p:cNvSpPr/>
            <p:nvPr/>
          </p:nvSpPr>
          <p:spPr>
            <a:xfrm>
              <a:off x="1489550" y="3122275"/>
              <a:ext cx="699900" cy="222900"/>
            </a:xfrm>
            <a:prstGeom prst="rect">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52"/>
            <p:cNvSpPr/>
            <p:nvPr/>
          </p:nvSpPr>
          <p:spPr>
            <a:xfrm>
              <a:off x="2038700" y="3311250"/>
              <a:ext cx="543300" cy="396600"/>
            </a:xfrm>
            <a:prstGeom prst="rect">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52"/>
            <p:cNvSpPr/>
            <p:nvPr/>
          </p:nvSpPr>
          <p:spPr>
            <a:xfrm>
              <a:off x="3455925" y="2763550"/>
              <a:ext cx="1138200" cy="468000"/>
            </a:xfrm>
            <a:prstGeom prst="rect">
              <a:avLst/>
            </a:prstGeom>
            <a:noFill/>
            <a:ln w="2857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7" name="Google Shape;487;p52"/>
          <p:cNvGrpSpPr/>
          <p:nvPr/>
        </p:nvGrpSpPr>
        <p:grpSpPr>
          <a:xfrm>
            <a:off x="8294200" y="4131400"/>
            <a:ext cx="659370" cy="401450"/>
            <a:chOff x="8294200" y="4131400"/>
            <a:chExt cx="659370" cy="401450"/>
          </a:xfrm>
        </p:grpSpPr>
        <p:sp>
          <p:nvSpPr>
            <p:cNvPr id="488" name="Google Shape;488;p52"/>
            <p:cNvSpPr/>
            <p:nvPr/>
          </p:nvSpPr>
          <p:spPr>
            <a:xfrm>
              <a:off x="8294200" y="4415250"/>
              <a:ext cx="434700" cy="117600"/>
            </a:xfrm>
            <a:prstGeom prst="rect">
              <a:avLst/>
            </a:prstGeom>
            <a:noFill/>
            <a:ln w="2857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52"/>
            <p:cNvSpPr/>
            <p:nvPr/>
          </p:nvSpPr>
          <p:spPr>
            <a:xfrm>
              <a:off x="8608200" y="4131400"/>
              <a:ext cx="153675" cy="105775"/>
            </a:xfrm>
            <a:custGeom>
              <a:avLst/>
              <a:gdLst/>
              <a:ahLst/>
              <a:cxnLst/>
              <a:rect l="l" t="t" r="r" b="b"/>
              <a:pathLst>
                <a:path w="6147" h="4231" extrusionOk="0">
                  <a:moveTo>
                    <a:pt x="6015" y="0"/>
                  </a:moveTo>
                  <a:lnTo>
                    <a:pt x="0" y="0"/>
                  </a:lnTo>
                  <a:lnTo>
                    <a:pt x="0" y="4231"/>
                  </a:lnTo>
                  <a:lnTo>
                    <a:pt x="6147" y="4231"/>
                  </a:lnTo>
                </a:path>
              </a:pathLst>
            </a:custGeom>
            <a:noFill/>
            <a:ln w="28575" cap="flat" cmpd="sng">
              <a:solidFill>
                <a:schemeClr val="accent5"/>
              </a:solidFill>
              <a:prstDash val="solid"/>
              <a:round/>
              <a:headEnd type="none" w="med" len="med"/>
              <a:tailEnd type="none" w="med" len="med"/>
            </a:ln>
          </p:spPr>
        </p:sp>
        <p:sp>
          <p:nvSpPr>
            <p:cNvPr id="490" name="Google Shape;490;p52"/>
            <p:cNvSpPr/>
            <p:nvPr/>
          </p:nvSpPr>
          <p:spPr>
            <a:xfrm>
              <a:off x="8755272" y="4131400"/>
              <a:ext cx="198297" cy="105775"/>
            </a:xfrm>
            <a:custGeom>
              <a:avLst/>
              <a:gdLst/>
              <a:ahLst/>
              <a:cxnLst/>
              <a:rect l="l" t="t" r="r" b="b"/>
              <a:pathLst>
                <a:path w="6345" h="4231" extrusionOk="0">
                  <a:moveTo>
                    <a:pt x="0" y="0"/>
                  </a:moveTo>
                  <a:lnTo>
                    <a:pt x="6345" y="0"/>
                  </a:lnTo>
                  <a:lnTo>
                    <a:pt x="6345" y="4231"/>
                  </a:lnTo>
                  <a:lnTo>
                    <a:pt x="198" y="4231"/>
                  </a:lnTo>
                </a:path>
              </a:pathLst>
            </a:custGeom>
            <a:noFill/>
            <a:ln w="28575" cap="flat" cmpd="sng">
              <a:solidFill>
                <a:schemeClr val="accent3"/>
              </a:solidFill>
              <a:prstDash val="solid"/>
              <a:round/>
              <a:headEnd type="none" w="med" len="med"/>
              <a:tailEnd type="none" w="med" len="med"/>
            </a:ln>
          </p:spPr>
        </p:sp>
      </p:grpSp>
      <p:grpSp>
        <p:nvGrpSpPr>
          <p:cNvPr id="491" name="Google Shape;491;p52"/>
          <p:cNvGrpSpPr/>
          <p:nvPr/>
        </p:nvGrpSpPr>
        <p:grpSpPr>
          <a:xfrm>
            <a:off x="204750" y="554850"/>
            <a:ext cx="8913879" cy="4346031"/>
            <a:chOff x="204750" y="554850"/>
            <a:chExt cx="8913879" cy="4346031"/>
          </a:xfrm>
        </p:grpSpPr>
        <p:sp>
          <p:nvSpPr>
            <p:cNvPr id="492" name="Google Shape;492;p52"/>
            <p:cNvSpPr/>
            <p:nvPr/>
          </p:nvSpPr>
          <p:spPr>
            <a:xfrm rot="-2276059">
              <a:off x="8241966" y="3225764"/>
              <a:ext cx="381126" cy="1742234"/>
            </a:xfrm>
            <a:prstGeom prst="ellipse">
              <a:avLst/>
            </a:prstGeom>
            <a:noFill/>
            <a:ln w="19050" cap="flat" cmpd="sng">
              <a:solidFill>
                <a:schemeClr val="lt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52"/>
            <p:cNvSpPr/>
            <p:nvPr/>
          </p:nvSpPr>
          <p:spPr>
            <a:xfrm>
              <a:off x="204750" y="554850"/>
              <a:ext cx="5202900" cy="4033800"/>
            </a:xfrm>
            <a:prstGeom prst="rect">
              <a:avLst/>
            </a:prstGeom>
            <a:noFill/>
            <a:ln w="19050" cap="flat" cmpd="sng">
              <a:solidFill>
                <a:schemeClr val="lt2"/>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3"/>
                                        </p:tgtEl>
                                        <p:attrNameLst>
                                          <p:attrName>style.visibility</p:attrName>
                                        </p:attrNameLst>
                                      </p:cBhvr>
                                      <p:to>
                                        <p:strVal val="visible"/>
                                      </p:to>
                                    </p:set>
                                    <p:animEffect transition="in" filter="fade">
                                      <p:cBhvr>
                                        <p:cTn id="7" dur="2500"/>
                                        <p:tgtEl>
                                          <p:spTgt spid="4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2"/>
                                        </p:tgtEl>
                                        <p:attrNameLst>
                                          <p:attrName>style.visibility</p:attrName>
                                        </p:attrNameLst>
                                      </p:cBhvr>
                                      <p:to>
                                        <p:strVal val="visible"/>
                                      </p:to>
                                    </p:set>
                                    <p:animEffect transition="in" filter="fade">
                                      <p:cBhvr>
                                        <p:cTn id="12" dur="500"/>
                                        <p:tgtEl>
                                          <p:spTgt spid="482"/>
                                        </p:tgtEl>
                                      </p:cBhvr>
                                    </p:animEffect>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491"/>
                                        </p:tgtEl>
                                        <p:attrNameLst>
                                          <p:attrName>style.visibility</p:attrName>
                                        </p:attrNameLst>
                                      </p:cBhvr>
                                      <p:to>
                                        <p:strVal val="visible"/>
                                      </p:to>
                                    </p:set>
                                    <p:anim calcmode="lin" valueType="num">
                                      <p:cBhvr additive="base">
                                        <p:cTn id="16" dur="1000"/>
                                        <p:tgtEl>
                                          <p:spTgt spid="491"/>
                                        </p:tgtEl>
                                        <p:attrNameLst>
                                          <p:attrName>ppt_w</p:attrName>
                                        </p:attrNameLst>
                                      </p:cBhvr>
                                      <p:tavLst>
                                        <p:tav tm="0">
                                          <p:val>
                                            <p:strVal val="0"/>
                                          </p:val>
                                        </p:tav>
                                        <p:tav tm="100000">
                                          <p:val>
                                            <p:strVal val="#ppt_w"/>
                                          </p:val>
                                        </p:tav>
                                      </p:tavLst>
                                    </p:anim>
                                    <p:anim calcmode="lin" valueType="num">
                                      <p:cBhvr additive="base">
                                        <p:cTn id="17" dur="1000"/>
                                        <p:tgtEl>
                                          <p:spTgt spid="491"/>
                                        </p:tgtEl>
                                        <p:attrNameLst>
                                          <p:attrName>ppt_h</p:attrName>
                                        </p:attrNameLst>
                                      </p:cBhvr>
                                      <p:tavLst>
                                        <p:tav tm="0">
                                          <p:val>
                                            <p:str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87"/>
                                        </p:tgtEl>
                                        <p:attrNameLst>
                                          <p:attrName>style.visibility</p:attrName>
                                        </p:attrNameLst>
                                      </p:cBhvr>
                                      <p:to>
                                        <p:strVal val="visible"/>
                                      </p:to>
                                    </p:set>
                                    <p:animEffect transition="in" filter="fade">
                                      <p:cBhvr>
                                        <p:cTn id="22" dur="500"/>
                                        <p:tgtEl>
                                          <p:spTgt spid="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pic>
        <p:nvPicPr>
          <p:cNvPr id="498" name="Google Shape;498;p53"/>
          <p:cNvPicPr preferRelativeResize="0"/>
          <p:nvPr/>
        </p:nvPicPr>
        <p:blipFill>
          <a:blip r:embed="rId3">
            <a:alphaModFix/>
          </a:blip>
          <a:stretch>
            <a:fillRect/>
          </a:stretch>
        </p:blipFill>
        <p:spPr>
          <a:xfrm>
            <a:off x="5650302" y="700113"/>
            <a:ext cx="3322247" cy="3743285"/>
          </a:xfrm>
          <a:prstGeom prst="rect">
            <a:avLst/>
          </a:prstGeom>
          <a:noFill/>
          <a:ln>
            <a:noFill/>
          </a:ln>
        </p:spPr>
      </p:pic>
      <p:pic>
        <p:nvPicPr>
          <p:cNvPr id="499" name="Google Shape;499;p53"/>
          <p:cNvPicPr preferRelativeResize="0"/>
          <p:nvPr/>
        </p:nvPicPr>
        <p:blipFill>
          <a:blip r:embed="rId4">
            <a:alphaModFix/>
          </a:blip>
          <a:stretch>
            <a:fillRect/>
          </a:stretch>
        </p:blipFill>
        <p:spPr>
          <a:xfrm>
            <a:off x="152400" y="152400"/>
            <a:ext cx="5364552" cy="481964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8"/>
                                        </p:tgtEl>
                                        <p:attrNameLst>
                                          <p:attrName>style.visibility</p:attrName>
                                        </p:attrNameLst>
                                      </p:cBhvr>
                                      <p:to>
                                        <p:strVal val="visible"/>
                                      </p:to>
                                    </p:set>
                                    <p:animEffect transition="in" filter="fade">
                                      <p:cBhvr>
                                        <p:cTn id="7" dur="1000"/>
                                        <p:tgtEl>
                                          <p:spTgt spid="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pic>
        <p:nvPicPr>
          <p:cNvPr id="504" name="Google Shape;504;p54"/>
          <p:cNvPicPr preferRelativeResize="0"/>
          <p:nvPr/>
        </p:nvPicPr>
        <p:blipFill>
          <a:blip r:embed="rId3">
            <a:alphaModFix/>
          </a:blip>
          <a:stretch>
            <a:fillRect/>
          </a:stretch>
        </p:blipFill>
        <p:spPr>
          <a:xfrm>
            <a:off x="54799" y="47625"/>
            <a:ext cx="4517203" cy="3225283"/>
          </a:xfrm>
          <a:prstGeom prst="rect">
            <a:avLst/>
          </a:prstGeom>
          <a:noFill/>
          <a:ln>
            <a:noFill/>
          </a:ln>
        </p:spPr>
      </p:pic>
      <p:pic>
        <p:nvPicPr>
          <p:cNvPr id="505" name="Google Shape;505;p54"/>
          <p:cNvPicPr preferRelativeResize="0"/>
          <p:nvPr/>
        </p:nvPicPr>
        <p:blipFill rotWithShape="1">
          <a:blip r:embed="rId4">
            <a:alphaModFix/>
          </a:blip>
          <a:srcRect b="13382"/>
          <a:stretch/>
        </p:blipFill>
        <p:spPr>
          <a:xfrm>
            <a:off x="133350" y="2817325"/>
            <a:ext cx="2257425" cy="2269024"/>
          </a:xfrm>
          <a:prstGeom prst="rect">
            <a:avLst/>
          </a:prstGeom>
          <a:noFill/>
          <a:ln>
            <a:noFill/>
          </a:ln>
        </p:spPr>
      </p:pic>
      <p:pic>
        <p:nvPicPr>
          <p:cNvPr id="506" name="Google Shape;506;p54"/>
          <p:cNvPicPr preferRelativeResize="0"/>
          <p:nvPr/>
        </p:nvPicPr>
        <p:blipFill>
          <a:blip r:embed="rId5">
            <a:alphaModFix/>
          </a:blip>
          <a:stretch>
            <a:fillRect/>
          </a:stretch>
        </p:blipFill>
        <p:spPr>
          <a:xfrm>
            <a:off x="4772027" y="2804513"/>
            <a:ext cx="4267199" cy="2294657"/>
          </a:xfrm>
          <a:prstGeom prst="rect">
            <a:avLst/>
          </a:prstGeom>
          <a:noFill/>
          <a:ln>
            <a:noFill/>
          </a:ln>
        </p:spPr>
      </p:pic>
      <p:pic>
        <p:nvPicPr>
          <p:cNvPr id="507" name="Google Shape;507;p54"/>
          <p:cNvPicPr preferRelativeResize="0"/>
          <p:nvPr/>
        </p:nvPicPr>
        <p:blipFill>
          <a:blip r:embed="rId6">
            <a:alphaModFix/>
          </a:blip>
          <a:stretch>
            <a:fillRect/>
          </a:stretch>
        </p:blipFill>
        <p:spPr>
          <a:xfrm>
            <a:off x="4724402" y="152400"/>
            <a:ext cx="4056737" cy="249971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4"/>
                                        </p:tgtEl>
                                        <p:attrNameLst>
                                          <p:attrName>style.visibility</p:attrName>
                                        </p:attrNameLst>
                                      </p:cBhvr>
                                      <p:to>
                                        <p:strVal val="visible"/>
                                      </p:to>
                                    </p:set>
                                    <p:animEffect transition="in" filter="fade">
                                      <p:cBhvr>
                                        <p:cTn id="7" dur="500"/>
                                        <p:tgtEl>
                                          <p:spTgt spid="5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7"/>
                                        </p:tgtEl>
                                        <p:attrNameLst>
                                          <p:attrName>style.visibility</p:attrName>
                                        </p:attrNameLst>
                                      </p:cBhvr>
                                      <p:to>
                                        <p:strVal val="visible"/>
                                      </p:to>
                                    </p:set>
                                    <p:animEffect transition="in" filter="fade">
                                      <p:cBhvr>
                                        <p:cTn id="12" dur="500"/>
                                        <p:tgtEl>
                                          <p:spTgt spid="50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06"/>
                                        </p:tgtEl>
                                        <p:attrNameLst>
                                          <p:attrName>style.visibility</p:attrName>
                                        </p:attrNameLst>
                                      </p:cBhvr>
                                      <p:to>
                                        <p:strVal val="visible"/>
                                      </p:to>
                                    </p:set>
                                    <p:animEffect transition="in" filter="fade">
                                      <p:cBhvr>
                                        <p:cTn id="17" dur="500"/>
                                        <p:tgtEl>
                                          <p:spTgt spid="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pic>
        <p:nvPicPr>
          <p:cNvPr id="512" name="Google Shape;512;p55"/>
          <p:cNvPicPr preferRelativeResize="0"/>
          <p:nvPr/>
        </p:nvPicPr>
        <p:blipFill rotWithShape="1">
          <a:blip r:embed="rId3">
            <a:alphaModFix/>
          </a:blip>
          <a:srcRect b="22408"/>
          <a:stretch/>
        </p:blipFill>
        <p:spPr>
          <a:xfrm>
            <a:off x="586725" y="576263"/>
            <a:ext cx="7970550" cy="3990976"/>
          </a:xfrm>
          <a:prstGeom prst="rect">
            <a:avLst/>
          </a:prstGeom>
          <a:noFill/>
          <a:ln>
            <a:noFill/>
          </a:ln>
        </p:spPr>
      </p:pic>
      <p:sp>
        <p:nvSpPr>
          <p:cNvPr id="513" name="Google Shape;513;p55"/>
          <p:cNvSpPr txBox="1"/>
          <p:nvPr/>
        </p:nvSpPr>
        <p:spPr>
          <a:xfrm rot="-5400000">
            <a:off x="8138325" y="1123950"/>
            <a:ext cx="1238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convergência</a:t>
            </a:r>
            <a:endParaRPr>
              <a:latin typeface="Roboto"/>
              <a:ea typeface="Roboto"/>
              <a:cs typeface="Roboto"/>
              <a:sym typeface="Roboto"/>
            </a:endParaRPr>
          </a:p>
        </p:txBody>
      </p:sp>
      <p:sp>
        <p:nvSpPr>
          <p:cNvPr id="514" name="Google Shape;514;p55"/>
          <p:cNvSpPr txBox="1"/>
          <p:nvPr/>
        </p:nvSpPr>
        <p:spPr>
          <a:xfrm rot="-5400000">
            <a:off x="8138325" y="3648075"/>
            <a:ext cx="1238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latin typeface="Roboto"/>
                <a:ea typeface="Roboto"/>
                <a:cs typeface="Roboto"/>
                <a:sym typeface="Roboto"/>
              </a:rPr>
              <a:t>convergência</a:t>
            </a:r>
            <a:endParaRPr>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3"/>
                                        </p:tgtEl>
                                        <p:attrNameLst>
                                          <p:attrName>style.visibility</p:attrName>
                                        </p:attrNameLst>
                                      </p:cBhvr>
                                      <p:to>
                                        <p:strVal val="visible"/>
                                      </p:to>
                                    </p:set>
                                    <p:animEffect transition="in" filter="fade">
                                      <p:cBhvr>
                                        <p:cTn id="7" dur="500"/>
                                        <p:tgtEl>
                                          <p:spTgt spid="5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4"/>
                                        </p:tgtEl>
                                        <p:attrNameLst>
                                          <p:attrName>style.visibility</p:attrName>
                                        </p:attrNameLst>
                                      </p:cBhvr>
                                      <p:to>
                                        <p:strVal val="visible"/>
                                      </p:to>
                                    </p:set>
                                    <p:animEffect transition="in" filter="fade">
                                      <p:cBhvr>
                                        <p:cTn id="12" dur="500"/>
                                        <p:tgtEl>
                                          <p:spTgt spid="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7"/>
          <p:cNvSpPr txBox="1">
            <a:spLocks noGrp="1"/>
          </p:cNvSpPr>
          <p:nvPr>
            <p:ph type="title"/>
          </p:nvPr>
        </p:nvSpPr>
        <p:spPr>
          <a:xfrm>
            <a:off x="226078" y="357800"/>
            <a:ext cx="2808000" cy="953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Importância da variação contínua</a:t>
            </a:r>
            <a:endParaRPr/>
          </a:p>
        </p:txBody>
      </p:sp>
      <p:sp>
        <p:nvSpPr>
          <p:cNvPr id="100" name="Google Shape;100;p17"/>
          <p:cNvSpPr txBox="1">
            <a:spLocks noGrp="1"/>
          </p:cNvSpPr>
          <p:nvPr>
            <p:ph type="body" idx="1"/>
          </p:nvPr>
        </p:nvSpPr>
        <p:spPr>
          <a:xfrm>
            <a:off x="226075" y="1465800"/>
            <a:ext cx="2808000" cy="31635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Clr>
                <a:srgbClr val="9FC5E8"/>
              </a:buClr>
              <a:buSzPts val="1600"/>
              <a:buChar char="●"/>
            </a:pPr>
            <a:r>
              <a:rPr lang="pt-PT" sz="1600">
                <a:solidFill>
                  <a:srgbClr val="9FC5E8"/>
                </a:solidFill>
              </a:rPr>
              <a:t>A seleção artificial</a:t>
            </a:r>
            <a:endParaRPr sz="1600">
              <a:solidFill>
                <a:srgbClr val="9FC5E8"/>
              </a:solidFill>
            </a:endParaRPr>
          </a:p>
          <a:p>
            <a:pPr marL="457200" lvl="0" indent="-330200" algn="l" rtl="0">
              <a:spcBef>
                <a:spcPts val="0"/>
              </a:spcBef>
              <a:spcAft>
                <a:spcPts val="0"/>
              </a:spcAft>
              <a:buClr>
                <a:srgbClr val="9FC5E8"/>
              </a:buClr>
              <a:buSzPts val="1600"/>
              <a:buChar char="●"/>
            </a:pPr>
            <a:r>
              <a:rPr lang="pt-PT" sz="1600">
                <a:solidFill>
                  <a:srgbClr val="9FC5E8"/>
                </a:solidFill>
              </a:rPr>
              <a:t>A seleção natural</a:t>
            </a:r>
            <a:endParaRPr sz="1600">
              <a:solidFill>
                <a:srgbClr val="9FC5E8"/>
              </a:solidFill>
            </a:endParaRPr>
          </a:p>
          <a:p>
            <a:pPr marL="457200" lvl="0" indent="-330200" algn="l" rtl="0">
              <a:spcBef>
                <a:spcPts val="0"/>
              </a:spcBef>
              <a:spcAft>
                <a:spcPts val="0"/>
              </a:spcAft>
              <a:buClr>
                <a:srgbClr val="FFFFFF"/>
              </a:buClr>
              <a:buSzPts val="1600"/>
              <a:buChar char="●"/>
            </a:pPr>
            <a:r>
              <a:rPr lang="pt-PT" sz="1600">
                <a:solidFill>
                  <a:srgbClr val="FFFFFF"/>
                </a:solidFill>
              </a:rPr>
              <a:t>A suscetibilidade à doença</a:t>
            </a:r>
            <a:endParaRPr sz="1600">
              <a:solidFill>
                <a:srgbClr val="FFFFFF"/>
              </a:solidFill>
            </a:endParaRPr>
          </a:p>
        </p:txBody>
      </p:sp>
      <p:pic>
        <p:nvPicPr>
          <p:cNvPr id="101" name="Google Shape;101;p17"/>
          <p:cNvPicPr preferRelativeResize="0"/>
          <p:nvPr/>
        </p:nvPicPr>
        <p:blipFill>
          <a:blip r:embed="rId3">
            <a:alphaModFix/>
          </a:blip>
          <a:stretch>
            <a:fillRect/>
          </a:stretch>
        </p:blipFill>
        <p:spPr>
          <a:xfrm>
            <a:off x="152400" y="520650"/>
            <a:ext cx="8839200" cy="4102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1500"/>
                                        <p:tgtEl>
                                          <p:spTgt spid="101"/>
                                        </p:tgtEl>
                                        <p:attrNameLst>
                                          <p:attrName>ppt_w</p:attrName>
                                        </p:attrNameLst>
                                      </p:cBhvr>
                                      <p:tavLst>
                                        <p:tav tm="0">
                                          <p:val>
                                            <p:strVal val="0"/>
                                          </p:val>
                                        </p:tav>
                                        <p:tav tm="100000">
                                          <p:val>
                                            <p:strVal val="#ppt_w"/>
                                          </p:val>
                                        </p:tav>
                                      </p:tavLst>
                                    </p:anim>
                                    <p:anim calcmode="lin" valueType="num">
                                      <p:cBhvr additive="base">
                                        <p:cTn id="8" dur="1500"/>
                                        <p:tgtEl>
                                          <p:spTgt spid="101"/>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Limites da análise mendeliana</a:t>
            </a:r>
            <a:endParaRPr/>
          </a:p>
        </p:txBody>
      </p:sp>
      <p:sp>
        <p:nvSpPr>
          <p:cNvPr id="107" name="Google Shape;107;p18"/>
          <p:cNvSpPr txBox="1">
            <a:spLocks noGrp="1"/>
          </p:cNvSpPr>
          <p:nvPr>
            <p:ph type="body" idx="1"/>
          </p:nvPr>
        </p:nvSpPr>
        <p:spPr>
          <a:xfrm>
            <a:off x="471900" y="1919075"/>
            <a:ext cx="5427300" cy="27102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pt-PT"/>
              <a:t>Descontinuidade nos fenótipos</a:t>
            </a:r>
            <a:endParaRPr/>
          </a:p>
          <a:p>
            <a:pPr marL="914400" lvl="1" indent="-317500" algn="l" rtl="0">
              <a:spcBef>
                <a:spcPts val="0"/>
              </a:spcBef>
              <a:spcAft>
                <a:spcPts val="0"/>
              </a:spcAft>
              <a:buSzPts val="1400"/>
              <a:buChar char="○"/>
            </a:pPr>
            <a:r>
              <a:rPr lang="pt-PT"/>
              <a:t>As classes segregantes têm de ser delimitadas objetivamente</a:t>
            </a:r>
            <a:endParaRPr/>
          </a:p>
          <a:p>
            <a:pPr marL="914400" lvl="1" indent="-317500" algn="l" rtl="0">
              <a:spcBef>
                <a:spcPts val="0"/>
              </a:spcBef>
              <a:spcAft>
                <a:spcPts val="0"/>
              </a:spcAft>
              <a:buSzPts val="1400"/>
              <a:buChar char="○"/>
            </a:pPr>
            <a:r>
              <a:rPr lang="pt-PT"/>
              <a:t>Ação de fatores ambientais não pode mascarar a variação de causa genotípica</a:t>
            </a:r>
            <a:endParaRPr/>
          </a:p>
          <a:p>
            <a:pPr marL="457200" lvl="0" indent="-342900" algn="l" rtl="0">
              <a:spcBef>
                <a:spcPts val="0"/>
              </a:spcBef>
              <a:spcAft>
                <a:spcPts val="0"/>
              </a:spcAft>
              <a:buSzPts val="1800"/>
              <a:buChar char="●"/>
            </a:pPr>
            <a:r>
              <a:rPr lang="pt-PT"/>
              <a:t>Proporções das classes segregantes explicáveis por </a:t>
            </a:r>
            <a:r>
              <a:rPr lang="pt-PT" i="1"/>
              <a:t>loci </a:t>
            </a:r>
            <a:r>
              <a:rPr lang="pt-PT"/>
              <a:t>cujo efeito pode ser isolado</a:t>
            </a:r>
            <a:endParaRPr/>
          </a:p>
          <a:p>
            <a:pPr marL="914400" lvl="1" indent="-317500" algn="l" rtl="0">
              <a:spcBef>
                <a:spcPts val="0"/>
              </a:spcBef>
              <a:spcAft>
                <a:spcPts val="0"/>
              </a:spcAft>
              <a:buSzPts val="1400"/>
              <a:buChar char="○"/>
            </a:pPr>
            <a:r>
              <a:rPr lang="pt-PT"/>
              <a:t>Herança</a:t>
            </a:r>
            <a:endParaRPr/>
          </a:p>
          <a:p>
            <a:pPr marL="914400" lvl="1" indent="-317500" algn="l" rtl="0">
              <a:spcBef>
                <a:spcPts val="0"/>
              </a:spcBef>
              <a:spcAft>
                <a:spcPts val="0"/>
              </a:spcAft>
              <a:buSzPts val="1400"/>
              <a:buChar char="○"/>
            </a:pPr>
            <a:r>
              <a:rPr lang="pt-PT"/>
              <a:t>Interações para a produção dos fenótipos</a:t>
            </a:r>
            <a:endParaRPr/>
          </a:p>
        </p:txBody>
      </p:sp>
      <p:pic>
        <p:nvPicPr>
          <p:cNvPr id="108" name="Google Shape;108;p18"/>
          <p:cNvPicPr preferRelativeResize="0"/>
          <p:nvPr/>
        </p:nvPicPr>
        <p:blipFill>
          <a:blip r:embed="rId3">
            <a:alphaModFix/>
          </a:blip>
          <a:stretch>
            <a:fillRect/>
          </a:stretch>
        </p:blipFill>
        <p:spPr>
          <a:xfrm>
            <a:off x="5628651" y="2005994"/>
            <a:ext cx="3281394" cy="13573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9"/>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Características da variação contínua</a:t>
            </a:r>
            <a:endParaRPr/>
          </a:p>
        </p:txBody>
      </p:sp>
      <p:sp>
        <p:nvSpPr>
          <p:cNvPr id="114" name="Google Shape;114;p19"/>
          <p:cNvSpPr txBox="1">
            <a:spLocks noGrp="1"/>
          </p:cNvSpPr>
          <p:nvPr>
            <p:ph type="body" idx="1"/>
          </p:nvPr>
        </p:nvSpPr>
        <p:spPr>
          <a:xfrm>
            <a:off x="471900" y="1690475"/>
            <a:ext cx="8222100" cy="32745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pt-PT"/>
              <a:t>Variação contínua, ou assimilável a uma variação contínua</a:t>
            </a:r>
            <a:endParaRPr/>
          </a:p>
          <a:p>
            <a:pPr marL="914400" lvl="1" indent="-317500" algn="l" rtl="0">
              <a:spcBef>
                <a:spcPts val="0"/>
              </a:spcBef>
              <a:spcAft>
                <a:spcPts val="0"/>
              </a:spcAft>
              <a:buSzPts val="1400"/>
              <a:buChar char="○"/>
            </a:pPr>
            <a:r>
              <a:rPr lang="pt-PT"/>
              <a:t>Caracteres mendelianos também podem ser medidos e por isso serem “quantitativos”;</a:t>
            </a:r>
            <a:endParaRPr/>
          </a:p>
          <a:p>
            <a:pPr marL="914400" lvl="1" indent="-317500" algn="l" rtl="0">
              <a:spcBef>
                <a:spcPts val="0"/>
              </a:spcBef>
              <a:spcAft>
                <a:spcPts val="0"/>
              </a:spcAft>
              <a:buSzPts val="1400"/>
              <a:buChar char="○"/>
            </a:pPr>
            <a:r>
              <a:rPr lang="pt-PT"/>
              <a:t>A diferença está no facto de não ser possível delimitar classes fenotípicas objetivamente;</a:t>
            </a:r>
            <a:endParaRPr/>
          </a:p>
          <a:p>
            <a:pPr marL="914400" lvl="1" indent="-317500" algn="l" rtl="0">
              <a:spcBef>
                <a:spcPts val="0"/>
              </a:spcBef>
              <a:spcAft>
                <a:spcPts val="0"/>
              </a:spcAft>
              <a:buSzPts val="1400"/>
              <a:buChar char="○"/>
            </a:pPr>
            <a:r>
              <a:rPr lang="pt-PT"/>
              <a:t>No caso de certos fenótipos de presença/ausência (p. ex. doenças), a variação é contínua na suscetibilidade de desenvolvê-los.</a:t>
            </a:r>
            <a:endParaRPr/>
          </a:p>
          <a:p>
            <a:pPr marL="457200" lvl="0" indent="-342900" algn="l" rtl="0">
              <a:spcBef>
                <a:spcPts val="0"/>
              </a:spcBef>
              <a:spcAft>
                <a:spcPts val="0"/>
              </a:spcAft>
              <a:buSzPts val="1800"/>
              <a:buChar char="●"/>
            </a:pPr>
            <a:r>
              <a:rPr lang="pt-PT"/>
              <a:t>Poligénica</a:t>
            </a:r>
            <a:endParaRPr/>
          </a:p>
          <a:p>
            <a:pPr marL="914400" lvl="1" indent="-317500" algn="l" rtl="0">
              <a:spcBef>
                <a:spcPts val="0"/>
              </a:spcBef>
              <a:spcAft>
                <a:spcPts val="0"/>
              </a:spcAft>
              <a:buSzPts val="1400"/>
              <a:buChar char="○"/>
            </a:pPr>
            <a:r>
              <a:rPr lang="pt-PT"/>
              <a:t>A componente genotípica da variação é o resultado da ação de vários (muitos) </a:t>
            </a:r>
            <a:r>
              <a:rPr lang="pt-PT" i="1"/>
              <a:t>loci</a:t>
            </a:r>
            <a:r>
              <a:rPr lang="pt-PT"/>
              <a:t>;</a:t>
            </a:r>
            <a:endParaRPr/>
          </a:p>
          <a:p>
            <a:pPr marL="914400" lvl="1" indent="-317500" algn="l" rtl="0">
              <a:spcBef>
                <a:spcPts val="0"/>
              </a:spcBef>
              <a:spcAft>
                <a:spcPts val="0"/>
              </a:spcAft>
              <a:buSzPts val="1400"/>
              <a:buChar char="○"/>
            </a:pPr>
            <a:r>
              <a:rPr lang="pt-PT"/>
              <a:t>São genes como os de quaisquer outros fenótipos: leis de Mendel, ligação, tipos de dominância, outros efeitos fenotípicos;</a:t>
            </a:r>
            <a:endParaRPr/>
          </a:p>
          <a:p>
            <a:pPr marL="914400" lvl="1" indent="-317500" algn="l" rtl="0">
              <a:spcBef>
                <a:spcPts val="0"/>
              </a:spcBef>
              <a:spcAft>
                <a:spcPts val="0"/>
              </a:spcAft>
              <a:buSzPts val="1400"/>
              <a:buChar char="○"/>
            </a:pPr>
            <a:r>
              <a:rPr lang="pt-PT"/>
              <a:t>Difícil identificar o efeito de cada </a:t>
            </a:r>
            <a:r>
              <a:rPr lang="pt-PT" i="1"/>
              <a:t>locus </a:t>
            </a:r>
            <a:r>
              <a:rPr lang="pt-PT"/>
              <a:t>(mas ver o conceito de QTL, na próxima aula).</a:t>
            </a:r>
            <a:endParaRPr/>
          </a:p>
          <a:p>
            <a:pPr marL="457200" lvl="0" indent="-342900" algn="l" rtl="0">
              <a:spcBef>
                <a:spcPts val="0"/>
              </a:spcBef>
              <a:spcAft>
                <a:spcPts val="0"/>
              </a:spcAft>
              <a:buSzPts val="1800"/>
              <a:buChar char="●"/>
            </a:pPr>
            <a:r>
              <a:rPr lang="pt-PT"/>
              <a:t>Existe sempre uma componente ambiental que afeta o fenótipo</a:t>
            </a:r>
            <a:endParaRPr/>
          </a:p>
          <a:p>
            <a:pPr marL="914400" lvl="1" indent="-317500" algn="l" rtl="0">
              <a:spcBef>
                <a:spcPts val="0"/>
              </a:spcBef>
              <a:spcAft>
                <a:spcPts val="0"/>
              </a:spcAft>
              <a:buSzPts val="1400"/>
              <a:buChar char="○"/>
            </a:pPr>
            <a:r>
              <a:rPr lang="pt-PT"/>
              <a:t>Por exemplo nas doenças poligénicas (“multifatoriais”).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4">
                                            <p:txEl>
                                              <p:pRg st="0" end="0"/>
                                            </p:txEl>
                                          </p:spTgt>
                                        </p:tgtEl>
                                        <p:attrNameLst>
                                          <p:attrName>style.visibility</p:attrName>
                                        </p:attrNameLst>
                                      </p:cBhvr>
                                      <p:to>
                                        <p:strVal val="visible"/>
                                      </p:to>
                                    </p:set>
                                    <p:animEffect transition="in" filter="fade">
                                      <p:cBhvr>
                                        <p:cTn id="7" dur="500"/>
                                        <p:tgtEl>
                                          <p:spTgt spid="1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4">
                                            <p:txEl>
                                              <p:pRg st="1" end="1"/>
                                            </p:txEl>
                                          </p:spTgt>
                                        </p:tgtEl>
                                        <p:attrNameLst>
                                          <p:attrName>style.visibility</p:attrName>
                                        </p:attrNameLst>
                                      </p:cBhvr>
                                      <p:to>
                                        <p:strVal val="visible"/>
                                      </p:to>
                                    </p:set>
                                    <p:animEffect transition="in" filter="fade">
                                      <p:cBhvr>
                                        <p:cTn id="12" dur="500"/>
                                        <p:tgtEl>
                                          <p:spTgt spid="1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4">
                                            <p:txEl>
                                              <p:pRg st="2" end="2"/>
                                            </p:txEl>
                                          </p:spTgt>
                                        </p:tgtEl>
                                        <p:attrNameLst>
                                          <p:attrName>style.visibility</p:attrName>
                                        </p:attrNameLst>
                                      </p:cBhvr>
                                      <p:to>
                                        <p:strVal val="visible"/>
                                      </p:to>
                                    </p:set>
                                    <p:animEffect transition="in" filter="fade">
                                      <p:cBhvr>
                                        <p:cTn id="17" dur="500"/>
                                        <p:tgtEl>
                                          <p:spTgt spid="1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4">
                                            <p:txEl>
                                              <p:pRg st="3" end="3"/>
                                            </p:txEl>
                                          </p:spTgt>
                                        </p:tgtEl>
                                        <p:attrNameLst>
                                          <p:attrName>style.visibility</p:attrName>
                                        </p:attrNameLst>
                                      </p:cBhvr>
                                      <p:to>
                                        <p:strVal val="visible"/>
                                      </p:to>
                                    </p:set>
                                    <p:animEffect transition="in" filter="fade">
                                      <p:cBhvr>
                                        <p:cTn id="22" dur="500"/>
                                        <p:tgtEl>
                                          <p:spTgt spid="1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4">
                                            <p:txEl>
                                              <p:pRg st="4" end="4"/>
                                            </p:txEl>
                                          </p:spTgt>
                                        </p:tgtEl>
                                        <p:attrNameLst>
                                          <p:attrName>style.visibility</p:attrName>
                                        </p:attrNameLst>
                                      </p:cBhvr>
                                      <p:to>
                                        <p:strVal val="visible"/>
                                      </p:to>
                                    </p:set>
                                    <p:animEffect transition="in" filter="fade">
                                      <p:cBhvr>
                                        <p:cTn id="27" dur="500"/>
                                        <p:tgtEl>
                                          <p:spTgt spid="11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4">
                                            <p:txEl>
                                              <p:pRg st="5" end="5"/>
                                            </p:txEl>
                                          </p:spTgt>
                                        </p:tgtEl>
                                        <p:attrNameLst>
                                          <p:attrName>style.visibility</p:attrName>
                                        </p:attrNameLst>
                                      </p:cBhvr>
                                      <p:to>
                                        <p:strVal val="visible"/>
                                      </p:to>
                                    </p:set>
                                    <p:animEffect transition="in" filter="fade">
                                      <p:cBhvr>
                                        <p:cTn id="32" dur="500"/>
                                        <p:tgtEl>
                                          <p:spTgt spid="11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4">
                                            <p:txEl>
                                              <p:pRg st="6" end="6"/>
                                            </p:txEl>
                                          </p:spTgt>
                                        </p:tgtEl>
                                        <p:attrNameLst>
                                          <p:attrName>style.visibility</p:attrName>
                                        </p:attrNameLst>
                                      </p:cBhvr>
                                      <p:to>
                                        <p:strVal val="visible"/>
                                      </p:to>
                                    </p:set>
                                    <p:animEffect transition="in" filter="fade">
                                      <p:cBhvr>
                                        <p:cTn id="37" dur="500"/>
                                        <p:tgtEl>
                                          <p:spTgt spid="11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14">
                                            <p:txEl>
                                              <p:pRg st="7" end="7"/>
                                            </p:txEl>
                                          </p:spTgt>
                                        </p:tgtEl>
                                        <p:attrNameLst>
                                          <p:attrName>style.visibility</p:attrName>
                                        </p:attrNameLst>
                                      </p:cBhvr>
                                      <p:to>
                                        <p:strVal val="visible"/>
                                      </p:to>
                                    </p:set>
                                    <p:animEffect transition="in" filter="fade">
                                      <p:cBhvr>
                                        <p:cTn id="42" dur="500"/>
                                        <p:tgtEl>
                                          <p:spTgt spid="11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14">
                                            <p:txEl>
                                              <p:pRg st="8" end="8"/>
                                            </p:txEl>
                                          </p:spTgt>
                                        </p:tgtEl>
                                        <p:attrNameLst>
                                          <p:attrName>style.visibility</p:attrName>
                                        </p:attrNameLst>
                                      </p:cBhvr>
                                      <p:to>
                                        <p:strVal val="visible"/>
                                      </p:to>
                                    </p:set>
                                    <p:animEffect transition="in" filter="fade">
                                      <p:cBhvr>
                                        <p:cTn id="47" dur="500"/>
                                        <p:tgtEl>
                                          <p:spTgt spid="11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14">
                                            <p:txEl>
                                              <p:pRg st="9" end="9"/>
                                            </p:txEl>
                                          </p:spTgt>
                                        </p:tgtEl>
                                        <p:attrNameLst>
                                          <p:attrName>style.visibility</p:attrName>
                                        </p:attrNameLst>
                                      </p:cBhvr>
                                      <p:to>
                                        <p:strVal val="visible"/>
                                      </p:to>
                                    </p:set>
                                    <p:animEffect transition="in" filter="fade">
                                      <p:cBhvr>
                                        <p:cTn id="52" dur="500"/>
                                        <p:tgtEl>
                                          <p:spTgt spid="11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20"/>
          <p:cNvSpPr txBox="1">
            <a:spLocks noGrp="1"/>
          </p:cNvSpPr>
          <p:nvPr>
            <p:ph type="title"/>
          </p:nvPr>
        </p:nvSpPr>
        <p:spPr>
          <a:xfrm>
            <a:off x="98250" y="16350"/>
            <a:ext cx="8826600" cy="60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pt-PT"/>
              <a:t>Gauss</a:t>
            </a:r>
            <a:endParaRPr/>
          </a:p>
        </p:txBody>
      </p:sp>
      <p:pic>
        <p:nvPicPr>
          <p:cNvPr id="120" name="Google Shape;120;p20"/>
          <p:cNvPicPr preferRelativeResize="0"/>
          <p:nvPr/>
        </p:nvPicPr>
        <p:blipFill>
          <a:blip r:embed="rId3">
            <a:alphaModFix/>
          </a:blip>
          <a:stretch>
            <a:fillRect/>
          </a:stretch>
        </p:blipFill>
        <p:spPr>
          <a:xfrm>
            <a:off x="507351" y="3308600"/>
            <a:ext cx="2302150" cy="1834900"/>
          </a:xfrm>
          <a:prstGeom prst="rect">
            <a:avLst/>
          </a:prstGeom>
          <a:noFill/>
          <a:ln>
            <a:noFill/>
          </a:ln>
        </p:spPr>
      </p:pic>
      <p:pic>
        <p:nvPicPr>
          <p:cNvPr id="121" name="Google Shape;121;p20"/>
          <p:cNvPicPr preferRelativeResize="0"/>
          <p:nvPr/>
        </p:nvPicPr>
        <p:blipFill>
          <a:blip r:embed="rId4">
            <a:alphaModFix/>
          </a:blip>
          <a:stretch>
            <a:fillRect/>
          </a:stretch>
        </p:blipFill>
        <p:spPr>
          <a:xfrm>
            <a:off x="98250" y="2279151"/>
            <a:ext cx="4311826" cy="1137250"/>
          </a:xfrm>
          <a:prstGeom prst="rect">
            <a:avLst/>
          </a:prstGeom>
          <a:noFill/>
          <a:ln>
            <a:noFill/>
          </a:ln>
        </p:spPr>
      </p:pic>
      <p:pic>
        <p:nvPicPr>
          <p:cNvPr id="122" name="Google Shape;122;p20"/>
          <p:cNvPicPr preferRelativeResize="0"/>
          <p:nvPr/>
        </p:nvPicPr>
        <p:blipFill rotWithShape="1">
          <a:blip r:embed="rId5">
            <a:alphaModFix/>
          </a:blip>
          <a:srcRect t="670" b="680"/>
          <a:stretch/>
        </p:blipFill>
        <p:spPr>
          <a:xfrm>
            <a:off x="3622752" y="216373"/>
            <a:ext cx="2355700" cy="1648378"/>
          </a:xfrm>
          <a:prstGeom prst="rect">
            <a:avLst/>
          </a:prstGeom>
          <a:noFill/>
          <a:ln>
            <a:noFill/>
          </a:ln>
        </p:spPr>
      </p:pic>
      <p:pic>
        <p:nvPicPr>
          <p:cNvPr id="123" name="Google Shape;123;p20"/>
          <p:cNvPicPr preferRelativeResize="0"/>
          <p:nvPr/>
        </p:nvPicPr>
        <p:blipFill rotWithShape="1">
          <a:blip r:embed="rId6">
            <a:alphaModFix/>
          </a:blip>
          <a:srcRect b="19884"/>
          <a:stretch/>
        </p:blipFill>
        <p:spPr>
          <a:xfrm>
            <a:off x="98248" y="715725"/>
            <a:ext cx="3260550" cy="1550980"/>
          </a:xfrm>
          <a:prstGeom prst="rect">
            <a:avLst/>
          </a:prstGeom>
          <a:noFill/>
          <a:ln>
            <a:noFill/>
          </a:ln>
        </p:spPr>
      </p:pic>
      <p:pic>
        <p:nvPicPr>
          <p:cNvPr id="124" name="Google Shape;124;p20"/>
          <p:cNvPicPr preferRelativeResize="0"/>
          <p:nvPr/>
        </p:nvPicPr>
        <p:blipFill>
          <a:blip r:embed="rId7">
            <a:alphaModFix/>
          </a:blip>
          <a:stretch>
            <a:fillRect/>
          </a:stretch>
        </p:blipFill>
        <p:spPr>
          <a:xfrm>
            <a:off x="3131288" y="3105150"/>
            <a:ext cx="4152075" cy="1978150"/>
          </a:xfrm>
          <a:prstGeom prst="rect">
            <a:avLst/>
          </a:prstGeom>
          <a:noFill/>
          <a:ln>
            <a:noFill/>
          </a:ln>
        </p:spPr>
      </p:pic>
      <p:pic>
        <p:nvPicPr>
          <p:cNvPr id="125" name="Google Shape;125;p20"/>
          <p:cNvPicPr preferRelativeResize="0"/>
          <p:nvPr/>
        </p:nvPicPr>
        <p:blipFill>
          <a:blip r:embed="rId8">
            <a:alphaModFix/>
          </a:blip>
          <a:stretch>
            <a:fillRect/>
          </a:stretch>
        </p:blipFill>
        <p:spPr>
          <a:xfrm>
            <a:off x="3131288" y="3105150"/>
            <a:ext cx="4152075" cy="1978150"/>
          </a:xfrm>
          <a:prstGeom prst="rect">
            <a:avLst/>
          </a:prstGeom>
          <a:noFill/>
          <a:ln>
            <a:noFill/>
          </a:ln>
        </p:spPr>
      </p:pic>
      <p:pic>
        <p:nvPicPr>
          <p:cNvPr id="126" name="Google Shape;126;p20"/>
          <p:cNvPicPr preferRelativeResize="0"/>
          <p:nvPr/>
        </p:nvPicPr>
        <p:blipFill>
          <a:blip r:embed="rId9">
            <a:alphaModFix/>
          </a:blip>
          <a:stretch>
            <a:fillRect/>
          </a:stretch>
        </p:blipFill>
        <p:spPr>
          <a:xfrm>
            <a:off x="4486273" y="1876025"/>
            <a:ext cx="1293725" cy="1263524"/>
          </a:xfrm>
          <a:prstGeom prst="rect">
            <a:avLst/>
          </a:prstGeom>
          <a:noFill/>
          <a:ln>
            <a:noFill/>
          </a:ln>
        </p:spPr>
      </p:pic>
      <p:pic>
        <p:nvPicPr>
          <p:cNvPr id="127" name="Google Shape;127;p20"/>
          <p:cNvPicPr preferRelativeResize="0"/>
          <p:nvPr/>
        </p:nvPicPr>
        <p:blipFill>
          <a:blip r:embed="rId10">
            <a:alphaModFix/>
          </a:blip>
          <a:stretch>
            <a:fillRect/>
          </a:stretch>
        </p:blipFill>
        <p:spPr>
          <a:xfrm>
            <a:off x="6073652" y="715725"/>
            <a:ext cx="2955823" cy="4366175"/>
          </a:xfrm>
          <a:prstGeom prst="rect">
            <a:avLst/>
          </a:prstGeom>
          <a:noFill/>
          <a:ln>
            <a:noFill/>
          </a:ln>
        </p:spPr>
      </p:pic>
      <p:sp>
        <p:nvSpPr>
          <p:cNvPr id="128" name="Google Shape;128;p20"/>
          <p:cNvSpPr txBox="1"/>
          <p:nvPr/>
        </p:nvSpPr>
        <p:spPr>
          <a:xfrm>
            <a:off x="7105950" y="3483425"/>
            <a:ext cx="1818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t-PT">
                <a:solidFill>
                  <a:schemeClr val="accent4"/>
                </a:solidFill>
                <a:latin typeface="Roboto"/>
                <a:ea typeface="Roboto"/>
                <a:cs typeface="Roboto"/>
                <a:sym typeface="Roboto"/>
              </a:rPr>
              <a:t>Wilhelm Johannsen</a:t>
            </a:r>
            <a:endParaRPr>
              <a:solidFill>
                <a:schemeClr val="accent4"/>
              </a:solidFill>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fade">
                                      <p:cBhvr>
                                        <p:cTn id="7" dur="500"/>
                                        <p:tgtEl>
                                          <p:spTgt spid="1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1"/>
                                        </p:tgtEl>
                                        <p:attrNameLst>
                                          <p:attrName>style.visibility</p:attrName>
                                        </p:attrNameLst>
                                      </p:cBhvr>
                                      <p:to>
                                        <p:strVal val="visible"/>
                                      </p:to>
                                    </p:set>
                                    <p:animEffect transition="in" filter="fade">
                                      <p:cBhvr>
                                        <p:cTn id="12" dur="500"/>
                                        <p:tgtEl>
                                          <p:spTgt spid="1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0"/>
                                        </p:tgtEl>
                                        <p:attrNameLst>
                                          <p:attrName>style.visibility</p:attrName>
                                        </p:attrNameLst>
                                      </p:cBhvr>
                                      <p:to>
                                        <p:strVal val="visible"/>
                                      </p:to>
                                    </p:set>
                                    <p:animEffect transition="in" filter="fade">
                                      <p:cBhvr>
                                        <p:cTn id="17" dur="500"/>
                                        <p:tgtEl>
                                          <p:spTgt spid="1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2"/>
                                        </p:tgtEl>
                                        <p:attrNameLst>
                                          <p:attrName>style.visibility</p:attrName>
                                        </p:attrNameLst>
                                      </p:cBhvr>
                                      <p:to>
                                        <p:strVal val="visible"/>
                                      </p:to>
                                    </p:set>
                                    <p:animEffect transition="in" filter="fade">
                                      <p:cBhvr>
                                        <p:cTn id="22" dur="500"/>
                                        <p:tgtEl>
                                          <p:spTgt spid="1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6"/>
                                        </p:tgtEl>
                                        <p:attrNameLst>
                                          <p:attrName>style.visibility</p:attrName>
                                        </p:attrNameLst>
                                      </p:cBhvr>
                                      <p:to>
                                        <p:strVal val="visible"/>
                                      </p:to>
                                    </p:set>
                                    <p:animEffect transition="in" filter="fade">
                                      <p:cBhvr>
                                        <p:cTn id="27" dur="500"/>
                                        <p:tgtEl>
                                          <p:spTgt spid="1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4"/>
                                        </p:tgtEl>
                                        <p:attrNameLst>
                                          <p:attrName>style.visibility</p:attrName>
                                        </p:attrNameLst>
                                      </p:cBhvr>
                                      <p:to>
                                        <p:strVal val="visible"/>
                                      </p:to>
                                    </p:set>
                                    <p:animEffect transition="in" filter="fade">
                                      <p:cBhvr>
                                        <p:cTn id="32" dur="500"/>
                                        <p:tgtEl>
                                          <p:spTgt spid="1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fade">
                                      <p:cBhvr>
                                        <p:cTn id="37" dur="500"/>
                                        <p:tgtEl>
                                          <p:spTgt spid="1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7"/>
                                        </p:tgtEl>
                                        <p:attrNameLst>
                                          <p:attrName>style.visibility</p:attrName>
                                        </p:attrNameLst>
                                      </p:cBhvr>
                                      <p:to>
                                        <p:strVal val="visible"/>
                                      </p:to>
                                    </p:set>
                                    <p:animEffect transition="in" filter="fade">
                                      <p:cBhvr>
                                        <p:cTn id="42" dur="500"/>
                                        <p:tgtEl>
                                          <p:spTgt spid="127"/>
                                        </p:tgtEl>
                                      </p:cBhvr>
                                    </p:animEffect>
                                  </p:childTnLst>
                                </p:cTn>
                              </p:par>
                            </p:childTnLst>
                          </p:cTn>
                        </p:par>
                        <p:par>
                          <p:cTn id="43" fill="hold">
                            <p:stCondLst>
                              <p:cond delay="500"/>
                            </p:stCondLst>
                            <p:childTnLst>
                              <p:par>
                                <p:cTn id="44" presetID="1" presetClass="entr" presetSubtype="0" fill="hold" nodeType="afterEffect">
                                  <p:stCondLst>
                                    <p:cond delay="0"/>
                                  </p:stCondLst>
                                  <p:childTnLst>
                                    <p:set>
                                      <p:cBhvr>
                                        <p:cTn id="45"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1"/>
          <p:cNvSpPr txBox="1">
            <a:spLocks noGrp="1"/>
          </p:cNvSpPr>
          <p:nvPr>
            <p:ph type="title"/>
          </p:nvPr>
        </p:nvSpPr>
        <p:spPr>
          <a:xfrm>
            <a:off x="471900" y="738725"/>
            <a:ext cx="8222100" cy="76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pt-PT"/>
              <a:t>Galton</a:t>
            </a:r>
            <a:endParaRPr/>
          </a:p>
        </p:txBody>
      </p:sp>
      <p:sp>
        <p:nvSpPr>
          <p:cNvPr id="134" name="Google Shape;134;p21"/>
          <p:cNvSpPr txBox="1">
            <a:spLocks noGrp="1"/>
          </p:cNvSpPr>
          <p:nvPr>
            <p:ph type="body" idx="1"/>
          </p:nvPr>
        </p:nvSpPr>
        <p:spPr>
          <a:xfrm>
            <a:off x="471900" y="1919075"/>
            <a:ext cx="6191700" cy="28860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pt-PT"/>
              <a:t>Pioneiro da análise biométrica</a:t>
            </a:r>
            <a:endParaRPr/>
          </a:p>
          <a:p>
            <a:pPr marL="914400" lvl="1" indent="-317500" algn="l" rtl="0">
              <a:spcBef>
                <a:spcPts val="0"/>
              </a:spcBef>
              <a:spcAft>
                <a:spcPts val="0"/>
              </a:spcAft>
              <a:buSzPts val="1400"/>
              <a:buChar char="○"/>
            </a:pPr>
            <a:r>
              <a:rPr lang="pt-PT"/>
              <a:t>Mediu de tudo: estatura, atratividade feminina, poder da oração, inteligência, linguagem, extinção de nomes de família</a:t>
            </a:r>
            <a:endParaRPr/>
          </a:p>
          <a:p>
            <a:pPr marL="914400" lvl="1" indent="-317500" algn="l" rtl="0">
              <a:spcBef>
                <a:spcPts val="0"/>
              </a:spcBef>
              <a:spcAft>
                <a:spcPts val="0"/>
              </a:spcAft>
              <a:buSzPts val="1400"/>
              <a:buChar char="○"/>
            </a:pPr>
            <a:r>
              <a:rPr lang="pt-PT"/>
              <a:t>Ênfase na variação (desvio-padrão da normal)</a:t>
            </a:r>
            <a:endParaRPr/>
          </a:p>
          <a:p>
            <a:pPr marL="914400" lvl="1" indent="-317500" algn="l" rtl="0">
              <a:spcBef>
                <a:spcPts val="0"/>
              </a:spcBef>
              <a:spcAft>
                <a:spcPts val="0"/>
              </a:spcAft>
              <a:buSzPts val="1400"/>
              <a:buChar char="○"/>
            </a:pPr>
            <a:r>
              <a:rPr lang="pt-PT"/>
              <a:t>Rigor na medição e na análise (estatística), uso de questionários</a:t>
            </a:r>
            <a:endParaRPr/>
          </a:p>
          <a:p>
            <a:pPr marL="914400" lvl="1" indent="-317500" algn="l" rtl="0">
              <a:spcBef>
                <a:spcPts val="0"/>
              </a:spcBef>
              <a:spcAft>
                <a:spcPts val="0"/>
              </a:spcAft>
              <a:buSzPts val="1400"/>
              <a:buChar char="○"/>
            </a:pPr>
            <a:r>
              <a:rPr lang="pt-PT"/>
              <a:t>Desenvolveu o uso das impressões digitais para a identificação</a:t>
            </a:r>
            <a:endParaRPr/>
          </a:p>
          <a:p>
            <a:pPr marL="457200" lvl="0" indent="-342900" algn="l" rtl="0">
              <a:spcBef>
                <a:spcPts val="0"/>
              </a:spcBef>
              <a:spcAft>
                <a:spcPts val="0"/>
              </a:spcAft>
              <a:buSzPts val="1800"/>
              <a:buChar char="●"/>
            </a:pPr>
            <a:r>
              <a:rPr lang="pt-PT"/>
              <a:t>Desenvolveu a análise de regressão</a:t>
            </a:r>
            <a:endParaRPr/>
          </a:p>
          <a:p>
            <a:pPr marL="457200" lvl="0" indent="-342900" algn="l" rtl="0">
              <a:spcBef>
                <a:spcPts val="0"/>
              </a:spcBef>
              <a:spcAft>
                <a:spcPts val="0"/>
              </a:spcAft>
              <a:buSzPts val="1800"/>
              <a:buChar char="●"/>
            </a:pPr>
            <a:r>
              <a:rPr lang="pt-PT"/>
              <a:t>Demonstrou a importância de estudar gémeos</a:t>
            </a:r>
            <a:endParaRPr/>
          </a:p>
          <a:p>
            <a:pPr marL="457200" lvl="0" indent="-342900" algn="l" rtl="0">
              <a:spcBef>
                <a:spcPts val="0"/>
              </a:spcBef>
              <a:spcAft>
                <a:spcPts val="0"/>
              </a:spcAft>
              <a:buSzPts val="1800"/>
              <a:buChar char="●"/>
            </a:pPr>
            <a:r>
              <a:rPr lang="pt-PT"/>
              <a:t>Promotor do eugenismo (“higiene genética”)</a:t>
            </a:r>
            <a:endParaRPr/>
          </a:p>
          <a:p>
            <a:pPr marL="914400" lvl="1" indent="-317500" algn="l" rtl="0">
              <a:spcBef>
                <a:spcPts val="0"/>
              </a:spcBef>
              <a:spcAft>
                <a:spcPts val="0"/>
              </a:spcAft>
              <a:buSzPts val="1400"/>
              <a:buChar char="○"/>
            </a:pPr>
            <a:r>
              <a:rPr lang="pt-PT"/>
              <a:t>Debate </a:t>
            </a:r>
            <a:r>
              <a:rPr lang="pt-PT" i="1"/>
              <a:t>nature vs. nurture</a:t>
            </a:r>
            <a:endParaRPr i="1"/>
          </a:p>
        </p:txBody>
      </p:sp>
      <p:pic>
        <p:nvPicPr>
          <p:cNvPr id="135" name="Google Shape;135;p21"/>
          <p:cNvPicPr preferRelativeResize="0"/>
          <p:nvPr/>
        </p:nvPicPr>
        <p:blipFill>
          <a:blip r:embed="rId3">
            <a:alphaModFix/>
          </a:blip>
          <a:stretch>
            <a:fillRect/>
          </a:stretch>
        </p:blipFill>
        <p:spPr>
          <a:xfrm>
            <a:off x="5990325" y="56357"/>
            <a:ext cx="2939450" cy="2132425"/>
          </a:xfrm>
          <a:prstGeom prst="rect">
            <a:avLst/>
          </a:prstGeom>
          <a:noFill/>
          <a:ln>
            <a:noFill/>
          </a:ln>
        </p:spPr>
      </p:pic>
      <p:pic>
        <p:nvPicPr>
          <p:cNvPr id="136" name="Google Shape;136;p21"/>
          <p:cNvPicPr preferRelativeResize="0"/>
          <p:nvPr/>
        </p:nvPicPr>
        <p:blipFill>
          <a:blip r:embed="rId4">
            <a:alphaModFix/>
          </a:blip>
          <a:stretch>
            <a:fillRect/>
          </a:stretch>
        </p:blipFill>
        <p:spPr>
          <a:xfrm>
            <a:off x="6587350" y="2494000"/>
            <a:ext cx="2556650" cy="2311000"/>
          </a:xfrm>
          <a:prstGeom prst="rect">
            <a:avLst/>
          </a:prstGeom>
          <a:noFill/>
          <a:ln>
            <a:noFill/>
          </a:ln>
        </p:spPr>
      </p:pic>
      <p:pic>
        <p:nvPicPr>
          <p:cNvPr id="137" name="Google Shape;137;p21"/>
          <p:cNvPicPr preferRelativeResize="0"/>
          <p:nvPr/>
        </p:nvPicPr>
        <p:blipFill>
          <a:blip r:embed="rId5">
            <a:alphaModFix/>
          </a:blip>
          <a:stretch>
            <a:fillRect/>
          </a:stretch>
        </p:blipFill>
        <p:spPr>
          <a:xfrm>
            <a:off x="4921875" y="121275"/>
            <a:ext cx="792420" cy="213242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3153</Words>
  <Application>Microsoft Office PowerPoint</Application>
  <PresentationFormat>Apresentação no Ecrã (16:9)</PresentationFormat>
  <Paragraphs>291</Paragraphs>
  <Slides>49</Slides>
  <Notes>46</Notes>
  <HiddenSlides>0</HiddenSlides>
  <MMClips>0</MMClips>
  <ScaleCrop>false</ScaleCrop>
  <HeadingPairs>
    <vt:vector size="6" baseType="variant">
      <vt:variant>
        <vt:lpstr>Tipos de letra usados</vt:lpstr>
      </vt:variant>
      <vt:variant>
        <vt:i4>3</vt:i4>
      </vt:variant>
      <vt:variant>
        <vt:lpstr>Tema</vt:lpstr>
      </vt:variant>
      <vt:variant>
        <vt:i4>1</vt:i4>
      </vt:variant>
      <vt:variant>
        <vt:lpstr>Títulos dos diapositivos</vt:lpstr>
      </vt:variant>
      <vt:variant>
        <vt:i4>49</vt:i4>
      </vt:variant>
    </vt:vector>
  </HeadingPairs>
  <TitlesOfParts>
    <vt:vector size="53" baseType="lpstr">
      <vt:lpstr>Roboto</vt:lpstr>
      <vt:lpstr>Arial</vt:lpstr>
      <vt:lpstr>Satisfy</vt:lpstr>
      <vt:lpstr>Material</vt:lpstr>
      <vt:lpstr>Análise da variação contínua e evolução</vt:lpstr>
      <vt:lpstr>Variação contínua</vt:lpstr>
      <vt:lpstr>Importância da variação contínua</vt:lpstr>
      <vt:lpstr>Importância da variação contínua</vt:lpstr>
      <vt:lpstr>Importância da variação contínua</vt:lpstr>
      <vt:lpstr>Limites da análise mendeliana</vt:lpstr>
      <vt:lpstr>Características da variação contínua</vt:lpstr>
      <vt:lpstr>Gauss</vt:lpstr>
      <vt:lpstr>Galton</vt:lpstr>
      <vt:lpstr>Biometristas contra mendelistas</vt:lpstr>
      <vt:lpstr>Apresentação do PowerPoint</vt:lpstr>
      <vt:lpstr>Apresentação do PowerPoint</vt:lpstr>
      <vt:lpstr>Resumo dos resultados de East</vt:lpstr>
      <vt:lpstr>Teoria poligénica</vt:lpstr>
      <vt:lpstr>Teoria poligénica</vt:lpstr>
      <vt:lpstr>Resposta à seleção</vt:lpstr>
      <vt:lpstr>Resposta à seleção</vt:lpstr>
      <vt:lpstr>Estimativas de h2</vt:lpstr>
      <vt:lpstr>Apresentação do PowerPoint</vt:lpstr>
      <vt:lpstr>Apresentação do PowerPoint</vt:lpstr>
      <vt:lpstr>Apresentação do PowerPoint</vt:lpstr>
      <vt:lpstr>Apresentação do PowerPoint</vt:lpstr>
      <vt:lpstr>Apresentação do PowerPoint</vt:lpstr>
      <vt:lpstr>Apresentação do PowerPoint</vt:lpstr>
      <vt:lpstr>COVGE</vt:lpstr>
      <vt:lpstr>Apresentação do PowerPoint</vt:lpstr>
      <vt:lpstr>QTL</vt:lpstr>
      <vt:lpstr>Quantitative trait loci (loci de variação contínua)</vt:lpstr>
      <vt:lpstr>Apresentação do PowerPoint</vt:lpstr>
      <vt:lpstr>Apresentação do PowerPoint</vt:lpstr>
      <vt:lpstr>Apresentação do PowerPoint</vt:lpstr>
      <vt:lpstr>Polygenic Risk Scores</vt:lpstr>
      <vt:lpstr>Apresentação do PowerPoint</vt:lpstr>
      <vt:lpstr>Apresentação do PowerPoint</vt:lpstr>
      <vt:lpstr>Genética e Evolução</vt:lpstr>
      <vt:lpstr>Biologia, Evolução… e Genética</vt:lpstr>
      <vt:lpstr>A Síntese entre Biometria e Genética</vt:lpstr>
      <vt:lpstr>O papel da VA</vt:lpstr>
      <vt:lpstr>Apresentação do PowerPoint</vt:lpstr>
      <vt:lpstr>Porque é que os morcegos têm asas?</vt:lpstr>
      <vt:lpstr>Outras forças evolutivas</vt:lpstr>
      <vt:lpstr>«Survival of the fittest»</vt:lpstr>
      <vt:lpstr>Polimorfismos genéticos</vt:lpstr>
      <vt:lpstr>Filogenias</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Análise da variação contínua e evolução</dc:title>
  <cp:lastModifiedBy>Paulo Guilherme Leandro de Oliveira</cp:lastModifiedBy>
  <cp:revision>11</cp:revision>
  <dcterms:modified xsi:type="dcterms:W3CDTF">2025-12-10T13:40:44Z</dcterms:modified>
</cp:coreProperties>
</file>